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7" r:id="rId9"/>
    <p:sldId id="296" r:id="rId10"/>
    <p:sldId id="300" r:id="rId11"/>
    <p:sldId id="303" r:id="rId12"/>
    <p:sldId id="304" r:id="rId13"/>
    <p:sldId id="305" r:id="rId14"/>
    <p:sldId id="310" r:id="rId15"/>
    <p:sldId id="312" r:id="rId16"/>
    <p:sldId id="313" r:id="rId17"/>
    <p:sldId id="314" r:id="rId18"/>
    <p:sldId id="265" r:id="rId19"/>
    <p:sldId id="315" r:id="rId20"/>
    <p:sldId id="323" r:id="rId21"/>
    <p:sldId id="351" r:id="rId22"/>
    <p:sldId id="316" r:id="rId23"/>
    <p:sldId id="317" r:id="rId24"/>
    <p:sldId id="319" r:id="rId25"/>
    <p:sldId id="320" r:id="rId26"/>
    <p:sldId id="322" r:id="rId27"/>
    <p:sldId id="325" r:id="rId28"/>
    <p:sldId id="326" r:id="rId29"/>
    <p:sldId id="329" r:id="rId30"/>
    <p:sldId id="330" r:id="rId31"/>
    <p:sldId id="297" r:id="rId32"/>
    <p:sldId id="347" r:id="rId33"/>
    <p:sldId id="348" r:id="rId34"/>
    <p:sldId id="349" r:id="rId35"/>
    <p:sldId id="350" r:id="rId36"/>
    <p:sldId id="331" r:id="rId37"/>
    <p:sldId id="332" r:id="rId38"/>
    <p:sldId id="341" r:id="rId39"/>
    <p:sldId id="345" r:id="rId40"/>
    <p:sldId id="342" r:id="rId41"/>
    <p:sldId id="343" r:id="rId42"/>
    <p:sldId id="344" r:id="rId43"/>
    <p:sldId id="346" r:id="rId44"/>
    <p:sldId id="299" r:id="rId45"/>
    <p:sldId id="333" r:id="rId46"/>
    <p:sldId id="336" r:id="rId47"/>
    <p:sldId id="337" r:id="rId48"/>
    <p:sldId id="339" r:id="rId49"/>
    <p:sldId id="338" r:id="rId5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1pPr>
    <a:lvl2pPr marL="0" marR="0" indent="228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2pPr>
    <a:lvl3pPr marL="0" marR="0" indent="457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3pPr>
    <a:lvl4pPr marL="0" marR="0" indent="685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4pPr>
    <a:lvl5pPr marL="0" marR="0" indent="9144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5pPr>
    <a:lvl6pPr marL="0" marR="0" indent="11430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6pPr>
    <a:lvl7pPr marL="0" marR="0" indent="13716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7pPr>
    <a:lvl8pPr marL="0" marR="0" indent="16002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8pPr>
    <a:lvl9pPr marL="0" marR="0" indent="182880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近藤渚紗" initials="近藤渚紗"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369"/>
    <p:restoredTop sz="69512"/>
  </p:normalViewPr>
  <p:slideViewPr>
    <p:cSldViewPr snapToGrid="0" snapToObjects="1">
      <p:cViewPr>
        <p:scale>
          <a:sx n="88" d="100"/>
          <a:sy n="88" d="100"/>
        </p:scale>
        <p:origin x="248" y="-880"/>
      </p:cViewPr>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b1015186\Desktop\&#12503;&#12525;&#12472;&#12455;&#12463;&#12488;\%5b&#24460;&#26399;%5d&#12467;&#12523;&#12514;&#12468;&#12525;&#12501;&#12539;&#12473;&#12511;&#12523;&#12494;&#12501;&#26908;&#23450;%20.xls"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b1015186\Desktop\&#12503;&#12525;&#12472;&#12455;&#12463;&#12488;\%5b&#24460;&#26399;%5d&#12467;&#12523;&#12514;&#12468;&#12525;&#12501;&#12539;&#12473;&#12511;&#12523;&#12494;&#12501;&#26908;&#23450;%20.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Hiragino Kaku Gothic ProN W6" charset="-128"/>
                <a:ea typeface="Hiragino Kaku Gothic ProN W6" charset="-128"/>
                <a:cs typeface="Hiragino Kaku Gothic ProN W6" charset="-128"/>
              </a:defRPr>
            </a:pPr>
            <a:r>
              <a:rPr lang="ja-JP" altLang="en-US" b="1" i="0" dirty="0" smtClean="0">
                <a:latin typeface="Hiragino Kaku Gothic ProN W6" charset="-128"/>
                <a:ea typeface="Hiragino Kaku Gothic ProN W6" charset="-128"/>
                <a:cs typeface="Hiragino Kaku Gothic ProN W6" charset="-128"/>
              </a:rPr>
              <a:t>マイルスデイビス</a:t>
            </a:r>
            <a:endParaRPr lang="ja-JP" altLang="en-US" b="1" i="0" dirty="0">
              <a:latin typeface="Hiragino Kaku Gothic ProN W6" charset="-128"/>
              <a:ea typeface="Hiragino Kaku Gothic ProN W6" charset="-128"/>
              <a:cs typeface="Hiragino Kaku Gothic ProN W6" charset="-128"/>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Hiragino Kaku Gothic ProN W6" charset="-128"/>
              <a:ea typeface="Hiragino Kaku Gothic ProN W6" charset="-128"/>
              <a:cs typeface="Hiragino Kaku Gothic ProN W6" charset="-128"/>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val>
            <c:numRef>
              <c:f>'マイルス原曲 vs. チャーリー原曲'!$B$56:$B$85</c:f>
              <c:numCache>
                <c:formatCode>General</c:formatCode>
                <c:ptCount val="30"/>
                <c:pt idx="0">
                  <c:v>2.0</c:v>
                </c:pt>
                <c:pt idx="1">
                  <c:v>2.0</c:v>
                </c:pt>
                <c:pt idx="2">
                  <c:v>0.0</c:v>
                </c:pt>
                <c:pt idx="3">
                  <c:v>6.0</c:v>
                </c:pt>
                <c:pt idx="4">
                  <c:v>0.0</c:v>
                </c:pt>
                <c:pt idx="5">
                  <c:v>0.0</c:v>
                </c:pt>
                <c:pt idx="6">
                  <c:v>3.0</c:v>
                </c:pt>
                <c:pt idx="7">
                  <c:v>1.0</c:v>
                </c:pt>
                <c:pt idx="8">
                  <c:v>15.0</c:v>
                </c:pt>
                <c:pt idx="9">
                  <c:v>2.0</c:v>
                </c:pt>
                <c:pt idx="10">
                  <c:v>5.0</c:v>
                </c:pt>
                <c:pt idx="11">
                  <c:v>10.0</c:v>
                </c:pt>
                <c:pt idx="12">
                  <c:v>13.0</c:v>
                </c:pt>
                <c:pt idx="13">
                  <c:v>21.0</c:v>
                </c:pt>
                <c:pt idx="14">
                  <c:v>2.0</c:v>
                </c:pt>
                <c:pt idx="15">
                  <c:v>28.0</c:v>
                </c:pt>
                <c:pt idx="16">
                  <c:v>6.0</c:v>
                </c:pt>
                <c:pt idx="17">
                  <c:v>13.0</c:v>
                </c:pt>
                <c:pt idx="18">
                  <c:v>4.0</c:v>
                </c:pt>
                <c:pt idx="19">
                  <c:v>3.0</c:v>
                </c:pt>
                <c:pt idx="20">
                  <c:v>24.0</c:v>
                </c:pt>
                <c:pt idx="21">
                  <c:v>2.0</c:v>
                </c:pt>
                <c:pt idx="22">
                  <c:v>7.0</c:v>
                </c:pt>
                <c:pt idx="23">
                  <c:v>2.0</c:v>
                </c:pt>
                <c:pt idx="24">
                  <c:v>8.0</c:v>
                </c:pt>
                <c:pt idx="25">
                  <c:v>4.0</c:v>
                </c:pt>
                <c:pt idx="26">
                  <c:v>1.0</c:v>
                </c:pt>
                <c:pt idx="27">
                  <c:v>9.0</c:v>
                </c:pt>
                <c:pt idx="28">
                  <c:v>0.0</c:v>
                </c:pt>
                <c:pt idx="29">
                  <c:v>1.0</c:v>
                </c:pt>
              </c:numCache>
            </c:numRef>
          </c:val>
        </c:ser>
        <c:dLbls>
          <c:showLegendKey val="0"/>
          <c:showVal val="0"/>
          <c:showCatName val="0"/>
          <c:showSerName val="0"/>
          <c:showPercent val="0"/>
          <c:showBubbleSize val="0"/>
        </c:dLbls>
        <c:gapWidth val="219"/>
        <c:overlap val="-27"/>
        <c:axId val="1397984464"/>
        <c:axId val="1397987440"/>
      </c:barChart>
      <c:catAx>
        <c:axId val="13979844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smtClean="0"/>
                  <a:t>音高</a:t>
                </a:r>
                <a:endParaRPr lang="ja-JP" altLang="en-US" dirty="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97987440"/>
        <c:crosses val="autoZero"/>
        <c:auto val="1"/>
        <c:lblAlgn val="ctr"/>
        <c:lblOffset val="100"/>
        <c:noMultiLvlLbl val="0"/>
      </c:catAx>
      <c:valAx>
        <c:axId val="1397987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Hiragino Kaku Gothic ProN W6" charset="-128"/>
                    <a:ea typeface="Hiragino Kaku Gothic ProN W6" charset="-128"/>
                    <a:cs typeface="Hiragino Kaku Gothic ProN W6" charset="-128"/>
                  </a:defRPr>
                </a:pPr>
                <a:r>
                  <a:rPr lang="ja-JP" altLang="en-US" b="1" i="0" dirty="0" smtClean="0">
                    <a:latin typeface="Hiragino Kaku Gothic ProN W6" charset="-128"/>
                    <a:ea typeface="Hiragino Kaku Gothic ProN W6" charset="-128"/>
                    <a:cs typeface="Hiragino Kaku Gothic ProN W6" charset="-128"/>
                  </a:rPr>
                  <a:t>出現回数</a:t>
                </a:r>
                <a:endParaRPr lang="ja-JP" altLang="en-US" b="1" i="0" dirty="0">
                  <a:latin typeface="Hiragino Kaku Gothic ProN W6" charset="-128"/>
                  <a:ea typeface="Hiragino Kaku Gothic ProN W6" charset="-128"/>
                  <a:cs typeface="Hiragino Kaku Gothic ProN W6" charset="-128"/>
                </a:endParaRP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Hiragino Kaku Gothic ProN W6" charset="-128"/>
                  <a:ea typeface="Hiragino Kaku Gothic ProN W6" charset="-128"/>
                  <a:cs typeface="Hiragino Kaku Gothic ProN W6" charset="-128"/>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97984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Hiragino Kaku Gothic ProN W6" charset="-128"/>
                <a:ea typeface="Hiragino Kaku Gothic ProN W6" charset="-128"/>
                <a:cs typeface="Hiragino Kaku Gothic ProN W6" charset="-128"/>
              </a:defRPr>
            </a:pPr>
            <a:r>
              <a:rPr lang="ja-JP" altLang="en-US" b="1" i="0" dirty="0" smtClean="0">
                <a:latin typeface="Hiragino Kaku Gothic ProN W6" charset="-128"/>
                <a:ea typeface="Hiragino Kaku Gothic ProN W6" charset="-128"/>
                <a:cs typeface="Hiragino Kaku Gothic ProN W6" charset="-128"/>
              </a:rPr>
              <a:t>チャーリーパーカー</a:t>
            </a:r>
            <a:endParaRPr lang="ja-JP" altLang="en-US" b="1" i="0" dirty="0">
              <a:latin typeface="Hiragino Kaku Gothic ProN W6" charset="-128"/>
              <a:ea typeface="Hiragino Kaku Gothic ProN W6" charset="-128"/>
              <a:cs typeface="Hiragino Kaku Gothic ProN W6" charset="-128"/>
            </a:endParaRP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Hiragino Kaku Gothic ProN W6" charset="-128"/>
              <a:ea typeface="Hiragino Kaku Gothic ProN W6" charset="-128"/>
              <a:cs typeface="Hiragino Kaku Gothic ProN W6" charset="-128"/>
            </a:defRPr>
          </a:pPr>
          <a:endParaRPr lang="ja-JP"/>
        </a:p>
      </c:txPr>
    </c:title>
    <c:autoTitleDeleted val="0"/>
    <c:plotArea>
      <c:layout/>
      <c:barChart>
        <c:barDir val="col"/>
        <c:grouping val="clustered"/>
        <c:varyColors val="0"/>
        <c:ser>
          <c:idx val="0"/>
          <c:order val="0"/>
          <c:spPr>
            <a:solidFill>
              <a:schemeClr val="accent1"/>
            </a:solidFill>
            <a:ln>
              <a:noFill/>
            </a:ln>
            <a:effectLst/>
          </c:spPr>
          <c:invertIfNegative val="0"/>
          <c:val>
            <c:numRef>
              <c:f>'マイルス原曲 vs. チャーリー原曲'!$C$56:$C$85</c:f>
              <c:numCache>
                <c:formatCode>General</c:formatCode>
                <c:ptCount val="30"/>
                <c:pt idx="0">
                  <c:v>1.0</c:v>
                </c:pt>
                <c:pt idx="1">
                  <c:v>2.0</c:v>
                </c:pt>
                <c:pt idx="2">
                  <c:v>0.0</c:v>
                </c:pt>
                <c:pt idx="3">
                  <c:v>6.0</c:v>
                </c:pt>
                <c:pt idx="4">
                  <c:v>0.0</c:v>
                </c:pt>
                <c:pt idx="5">
                  <c:v>7.0</c:v>
                </c:pt>
                <c:pt idx="6">
                  <c:v>3.0</c:v>
                </c:pt>
                <c:pt idx="7">
                  <c:v>10.0</c:v>
                </c:pt>
                <c:pt idx="8">
                  <c:v>30.0</c:v>
                </c:pt>
                <c:pt idx="9">
                  <c:v>4.0</c:v>
                </c:pt>
                <c:pt idx="10">
                  <c:v>13.0</c:v>
                </c:pt>
                <c:pt idx="11">
                  <c:v>8.0</c:v>
                </c:pt>
                <c:pt idx="12">
                  <c:v>20.0</c:v>
                </c:pt>
                <c:pt idx="13">
                  <c:v>29.0</c:v>
                </c:pt>
                <c:pt idx="14">
                  <c:v>5.0</c:v>
                </c:pt>
                <c:pt idx="15">
                  <c:v>28.0</c:v>
                </c:pt>
                <c:pt idx="16">
                  <c:v>4.0</c:v>
                </c:pt>
                <c:pt idx="17">
                  <c:v>17.0</c:v>
                </c:pt>
                <c:pt idx="18">
                  <c:v>8.0</c:v>
                </c:pt>
                <c:pt idx="19">
                  <c:v>8.0</c:v>
                </c:pt>
                <c:pt idx="20">
                  <c:v>26.0</c:v>
                </c:pt>
                <c:pt idx="21">
                  <c:v>1.0</c:v>
                </c:pt>
                <c:pt idx="22">
                  <c:v>4.0</c:v>
                </c:pt>
                <c:pt idx="23">
                  <c:v>3.0</c:v>
                </c:pt>
                <c:pt idx="24">
                  <c:v>3.0</c:v>
                </c:pt>
                <c:pt idx="25">
                  <c:v>2.0</c:v>
                </c:pt>
                <c:pt idx="26">
                  <c:v>2.0</c:v>
                </c:pt>
                <c:pt idx="27">
                  <c:v>0.0</c:v>
                </c:pt>
                <c:pt idx="28">
                  <c:v>0.0</c:v>
                </c:pt>
                <c:pt idx="29">
                  <c:v>0.0</c:v>
                </c:pt>
              </c:numCache>
            </c:numRef>
          </c:val>
        </c:ser>
        <c:dLbls>
          <c:showLegendKey val="0"/>
          <c:showVal val="0"/>
          <c:showCatName val="0"/>
          <c:showSerName val="0"/>
          <c:showPercent val="0"/>
          <c:showBubbleSize val="0"/>
        </c:dLbls>
        <c:gapWidth val="219"/>
        <c:overlap val="-27"/>
        <c:axId val="1272700752"/>
        <c:axId val="1272703296"/>
      </c:barChart>
      <c:catAx>
        <c:axId val="12727007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smtClean="0"/>
                  <a:t>音高</a:t>
                </a:r>
                <a:endParaRPr lang="en-US" altLang="ja-JP" dirty="0" smtClean="0"/>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72703296"/>
        <c:crosses val="autoZero"/>
        <c:auto val="1"/>
        <c:lblAlgn val="ctr"/>
        <c:lblOffset val="100"/>
        <c:noMultiLvlLbl val="0"/>
      </c:catAx>
      <c:valAx>
        <c:axId val="12727032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Hiragino Kaku Gothic ProN W6" charset="-128"/>
                    <a:ea typeface="Hiragino Kaku Gothic ProN W6" charset="-128"/>
                    <a:cs typeface="Hiragino Kaku Gothic ProN W6" charset="-128"/>
                  </a:defRPr>
                </a:pPr>
                <a:r>
                  <a:rPr lang="ja-JP" altLang="en-US" b="1" i="0" dirty="0" smtClean="0">
                    <a:latin typeface="Hiragino Kaku Gothic ProN W6" charset="-128"/>
                    <a:ea typeface="Hiragino Kaku Gothic ProN W6" charset="-128"/>
                    <a:cs typeface="Hiragino Kaku Gothic ProN W6" charset="-128"/>
                  </a:rPr>
                  <a:t>出現回数</a:t>
                </a:r>
                <a:endParaRPr lang="ja-JP" altLang="en-US" b="1" i="0" dirty="0">
                  <a:latin typeface="Hiragino Kaku Gothic ProN W6" charset="-128"/>
                  <a:ea typeface="Hiragino Kaku Gothic ProN W6" charset="-128"/>
                  <a:cs typeface="Hiragino Kaku Gothic ProN W6" charset="-128"/>
                </a:endParaRPr>
              </a:p>
            </c:rich>
          </c:tx>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Hiragino Kaku Gothic ProN W6" charset="-128"/>
                  <a:ea typeface="Hiragino Kaku Gothic ProN W6" charset="-128"/>
                  <a:cs typeface="Hiragino Kaku Gothic ProN W6" charset="-128"/>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272700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07041383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これからフラクタル×ジャズ 複雑系の数理とシミュレーションの発表を始めます。</a:t>
            </a:r>
          </a:p>
          <a:p>
            <a:endParaRPr kumimoji="1" lang="ja-JP" altLang="en-US" dirty="0"/>
          </a:p>
        </p:txBody>
      </p:sp>
    </p:spTree>
    <p:extLst>
      <p:ext uri="{BB962C8B-B14F-4D97-AF65-F5344CB8AC3E}">
        <p14:creationId xmlns:p14="http://schemas.microsoft.com/office/powerpoint/2010/main" val="1485726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リカレントニューラルネットワークは</a:t>
            </a:r>
            <a:r>
              <a:rPr lang="en-US" altLang="ja-JP" sz="2200" dirty="0" smtClean="0">
                <a:effectLst/>
                <a:latin typeface="Helvetica Neue"/>
                <a:ea typeface="Helvetica Neue"/>
                <a:cs typeface="Helvetica Neue"/>
                <a:sym typeface="Helvetica Neue"/>
              </a:rPr>
              <a:t>1982</a:t>
            </a:r>
            <a:r>
              <a:rPr lang="ja-JP" altLang="ja-JP" sz="2200" dirty="0" smtClean="0">
                <a:effectLst/>
                <a:latin typeface="Helvetica Neue"/>
                <a:ea typeface="Helvetica Neue"/>
                <a:cs typeface="Helvetica Neue"/>
                <a:sym typeface="Helvetica Neue"/>
              </a:rPr>
              <a:t>年にジョン・ホップフィールドによって提案されたネットワークモデルです。</a:t>
            </a:r>
          </a:p>
          <a:p>
            <a:r>
              <a:rPr lang="ja-JP" altLang="ja-JP" sz="2200" dirty="0" smtClean="0">
                <a:effectLst/>
                <a:latin typeface="Helvetica Neue"/>
                <a:ea typeface="Helvetica Neue"/>
                <a:cs typeface="Helvetica Neue"/>
                <a:sym typeface="Helvetica Neue"/>
              </a:rPr>
              <a:t>ここで</a:t>
            </a:r>
            <a:r>
              <a:rPr lang="en-US" altLang="ja-JP" sz="2200" dirty="0" smtClean="0">
                <a:effectLst/>
                <a:latin typeface="Helvetica Neue"/>
                <a:ea typeface="Helvetica Neue"/>
                <a:cs typeface="Helvetica Neue"/>
                <a:sym typeface="Helvetica Neue"/>
              </a:rPr>
              <a:t>RNN</a:t>
            </a:r>
            <a:r>
              <a:rPr lang="ja-JP" altLang="ja-JP" sz="2200" dirty="0" smtClean="0">
                <a:effectLst/>
                <a:latin typeface="Helvetica Neue"/>
                <a:ea typeface="Helvetica Neue"/>
                <a:cs typeface="Helvetica Neue"/>
                <a:sym typeface="Helvetica Neue"/>
              </a:rPr>
              <a:t>がどのような研究・分野に使われているのかについて説明します。</a:t>
            </a:r>
            <a:endParaRPr lang="ja-JP" altLang="ja-JP"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04736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株価変化の予測、天気の予測、しもざきもりあきらによる「記憶に基づいた時系列パターン予測を行うニューラル・ネットワークモデル」などに用いられています。</a:t>
            </a:r>
          </a:p>
          <a:p>
            <a:r>
              <a:rPr lang="ja-JP" altLang="ja-JP" sz="2200" dirty="0" smtClean="0">
                <a:effectLst/>
                <a:latin typeface="Helvetica Neue"/>
                <a:ea typeface="Helvetica Neue"/>
                <a:cs typeface="Helvetica Neue"/>
                <a:sym typeface="Helvetica Neue"/>
              </a:rPr>
              <a:t>これら３つに共通することは、時系列に関するということです。つまり、リカレントニューラルネットワークは時系列データの扱いに特化しているということが分かります。</a:t>
            </a:r>
          </a:p>
          <a:p>
            <a:endParaRPr kumimoji="1" lang="ja-JP" altLang="en-US" dirty="0"/>
          </a:p>
        </p:txBody>
      </p:sp>
    </p:spTree>
    <p:extLst>
      <p:ext uri="{BB962C8B-B14F-4D97-AF65-F5344CB8AC3E}">
        <p14:creationId xmlns:p14="http://schemas.microsoft.com/office/powerpoint/2010/main" val="697737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altLang="ja-JP" sz="2200" dirty="0" smtClean="0">
                <a:effectLst/>
                <a:latin typeface="Helvetica Neue"/>
                <a:ea typeface="Helvetica Neue"/>
                <a:cs typeface="Helvetica Neue"/>
                <a:sym typeface="Helvetica Neue"/>
              </a:rPr>
              <a:t>RNN</a:t>
            </a:r>
            <a:r>
              <a:rPr lang="ja-JP" altLang="ja-JP" sz="2200" dirty="0" smtClean="0">
                <a:effectLst/>
                <a:latin typeface="Helvetica Neue"/>
                <a:ea typeface="Helvetica Neue"/>
                <a:cs typeface="Helvetica Neue"/>
                <a:sym typeface="Helvetica Neue"/>
              </a:rPr>
              <a:t>の特徴は時系列順に学習させることができる。過去の状態から未来の状態を予測できる。つまり、過去の履歴に応じて動作を変えることができる。ということが特徴です。</a:t>
            </a:r>
          </a:p>
          <a:p>
            <a:endParaRPr kumimoji="1" lang="ja-JP" altLang="en-US" dirty="0"/>
          </a:p>
        </p:txBody>
      </p:sp>
    </p:spTree>
    <p:extLst>
      <p:ext uri="{BB962C8B-B14F-4D97-AF65-F5344CB8AC3E}">
        <p14:creationId xmlns:p14="http://schemas.microsoft.com/office/powerpoint/2010/main" val="1964155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どのように</a:t>
            </a:r>
            <a:r>
              <a:rPr lang="en-US" altLang="ja-JP" sz="2200" dirty="0" smtClean="0">
                <a:effectLst/>
                <a:latin typeface="Helvetica Neue"/>
                <a:ea typeface="Helvetica Neue"/>
                <a:cs typeface="Helvetica Neue"/>
                <a:sym typeface="Helvetica Neue"/>
              </a:rPr>
              <a:t>RNN</a:t>
            </a:r>
            <a:r>
              <a:rPr lang="ja-JP" altLang="ja-JP" sz="2200" dirty="0" smtClean="0">
                <a:effectLst/>
                <a:latin typeface="Helvetica Neue"/>
                <a:ea typeface="Helvetica Neue"/>
                <a:cs typeface="Helvetica Neue"/>
                <a:sym typeface="Helvetica Neue"/>
              </a:rPr>
              <a:t>を音楽に用いるのかということなんですが・・・</a:t>
            </a:r>
          </a:p>
          <a:p>
            <a:r>
              <a:rPr lang="en-US" altLang="ja-JP" sz="2200" dirty="0" smtClean="0">
                <a:effectLst/>
                <a:latin typeface="Helvetica Neue"/>
                <a:ea typeface="Helvetica Neue"/>
                <a:cs typeface="Helvetica Neue"/>
                <a:sym typeface="Helvetica Neue"/>
              </a:rPr>
              <a:t> </a:t>
            </a:r>
            <a:endParaRPr lang="ja-JP" altLang="ja-JP" sz="2200" dirty="0" smtClean="0">
              <a:effectLst/>
              <a:latin typeface="Helvetica Neue"/>
              <a:ea typeface="Helvetica Neue"/>
              <a:cs typeface="Helvetica Neue"/>
              <a:sym typeface="Helvetica Neue"/>
            </a:endParaRPr>
          </a:p>
          <a:p>
            <a:endParaRPr kumimoji="1" lang="ja-JP" altLang="en-US" dirty="0"/>
          </a:p>
        </p:txBody>
      </p:sp>
    </p:spTree>
    <p:extLst>
      <p:ext uri="{BB962C8B-B14F-4D97-AF65-F5344CB8AC3E}">
        <p14:creationId xmlns:p14="http://schemas.microsoft.com/office/powerpoint/2010/main" val="19365249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学習パターン</a:t>
            </a:r>
            <a:r>
              <a:rPr lang="en-US" altLang="ja-JP" sz="2200" dirty="0" smtClean="0">
                <a:effectLst/>
                <a:latin typeface="Helvetica Neue"/>
                <a:ea typeface="Helvetica Neue"/>
                <a:cs typeface="Helvetica Neue"/>
                <a:sym typeface="Helvetica Neue"/>
              </a:rPr>
              <a:t>1</a:t>
            </a:r>
            <a:r>
              <a:rPr lang="ja-JP" altLang="ja-JP" sz="2200" dirty="0" smtClean="0">
                <a:effectLst/>
                <a:latin typeface="Helvetica Neue"/>
                <a:ea typeface="Helvetica Neue"/>
                <a:cs typeface="Helvetica Neue"/>
                <a:sym typeface="Helvetica Neue"/>
              </a:rPr>
              <a:t>として、過去の音符並びから右肩上がりと機械が判断したとすると、</a:t>
            </a:r>
          </a:p>
          <a:p>
            <a:endParaRPr kumimoji="1" lang="ja-JP" altLang="en-US" dirty="0"/>
          </a:p>
        </p:txBody>
      </p:sp>
    </p:spTree>
    <p:extLst>
      <p:ext uri="{BB962C8B-B14F-4D97-AF65-F5344CB8AC3E}">
        <p14:creationId xmlns:p14="http://schemas.microsoft.com/office/powerpoint/2010/main" val="90431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そのまま右肩上がりとなるように音符を配置する。</a:t>
            </a:r>
          </a:p>
          <a:p>
            <a:endParaRPr kumimoji="1" lang="ja-JP" altLang="en-US" dirty="0"/>
          </a:p>
        </p:txBody>
      </p:sp>
    </p:spTree>
    <p:extLst>
      <p:ext uri="{BB962C8B-B14F-4D97-AF65-F5344CB8AC3E}">
        <p14:creationId xmlns:p14="http://schemas.microsoft.com/office/powerpoint/2010/main" val="1603342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学習パターン</a:t>
            </a:r>
            <a:r>
              <a:rPr lang="en-US" altLang="ja-JP" sz="2200" dirty="0" smtClean="0">
                <a:effectLst/>
                <a:latin typeface="Helvetica Neue"/>
                <a:ea typeface="Helvetica Neue"/>
                <a:cs typeface="Helvetica Neue"/>
                <a:sym typeface="Helvetica Neue"/>
              </a:rPr>
              <a:t>2</a:t>
            </a:r>
            <a:r>
              <a:rPr lang="ja-JP" altLang="ja-JP" sz="2200" dirty="0" smtClean="0">
                <a:effectLst/>
                <a:latin typeface="Helvetica Neue"/>
                <a:ea typeface="Helvetica Neue"/>
                <a:cs typeface="Helvetica Neue"/>
                <a:sym typeface="Helvetica Neue"/>
              </a:rPr>
              <a:t>として、過去の音符並びからアルペジオと機械が判断したとすると、</a:t>
            </a:r>
          </a:p>
          <a:p>
            <a:endParaRPr kumimoji="1" lang="ja-JP" altLang="en-US" dirty="0"/>
          </a:p>
        </p:txBody>
      </p:sp>
    </p:spTree>
    <p:extLst>
      <p:ext uri="{BB962C8B-B14F-4D97-AF65-F5344CB8AC3E}">
        <p14:creationId xmlns:p14="http://schemas.microsoft.com/office/powerpoint/2010/main" val="827149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アルペジオとなるように音符を配置する。</a:t>
            </a:r>
          </a:p>
          <a:p>
            <a:endParaRPr kumimoji="1" lang="ja-JP" altLang="en-US" dirty="0"/>
          </a:p>
        </p:txBody>
      </p:sp>
    </p:spTree>
    <p:extLst>
      <p:ext uri="{BB962C8B-B14F-4D97-AF65-F5344CB8AC3E}">
        <p14:creationId xmlns:p14="http://schemas.microsoft.com/office/powerpoint/2010/main" val="1565136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ここでアルペジオとは、コードの構成音のみで構成された上昇、下降フレーズです。</a:t>
            </a:r>
          </a:p>
          <a:p>
            <a:r>
              <a:rPr lang="ja-JP" altLang="ja-JP" sz="2200" dirty="0" smtClean="0">
                <a:effectLst/>
                <a:latin typeface="Helvetica Neue"/>
                <a:ea typeface="Helvetica Neue"/>
                <a:cs typeface="Helvetica Neue"/>
                <a:sym typeface="Helvetica Neue"/>
              </a:rPr>
              <a:t>左が上昇、右が下降フレーズとなります。</a:t>
            </a:r>
            <a:endParaRPr lang="ja-JP" altLang="ja-JP"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549428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システムの簡単なイメージとしてはこちらです．</a:t>
            </a:r>
            <a:endParaRPr kumimoji="1" lang="en-US" altLang="ja-JP" dirty="0" smtClean="0"/>
          </a:p>
          <a:p>
            <a:r>
              <a:rPr kumimoji="1" lang="ja-JP" altLang="en-US" dirty="0" smtClean="0"/>
              <a:t>入出力は</a:t>
            </a:r>
            <a:r>
              <a:rPr kumimoji="1" lang="en-US" altLang="ja-JP" dirty="0" smtClean="0"/>
              <a:t>midi</a:t>
            </a:r>
            <a:r>
              <a:rPr kumimoji="1" lang="ja-JP" altLang="en-US" dirty="0" smtClean="0"/>
              <a:t>ファイルで行います．</a:t>
            </a:r>
            <a:endParaRPr kumimoji="1" lang="ja-JP" altLang="en-US" dirty="0"/>
          </a:p>
        </p:txBody>
      </p:sp>
    </p:spTree>
    <p:extLst>
      <p:ext uri="{BB962C8B-B14F-4D97-AF65-F5344CB8AC3E}">
        <p14:creationId xmlns:p14="http://schemas.microsoft.com/office/powerpoint/2010/main" val="639901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発表概要はこのようになります。</a:t>
            </a:r>
          </a:p>
          <a:p>
            <a:endParaRPr kumimoji="1" lang="ja-JP" altLang="en-US" dirty="0"/>
          </a:p>
        </p:txBody>
      </p:sp>
    </p:spTree>
    <p:extLst>
      <p:ext uri="{BB962C8B-B14F-4D97-AF65-F5344CB8AC3E}">
        <p14:creationId xmlns:p14="http://schemas.microsoft.com/office/powerpoint/2010/main" val="133033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RNN</a:t>
            </a:r>
            <a:r>
              <a:rPr kumimoji="1" lang="ja-JP" altLang="en-US" dirty="0" smtClean="0"/>
              <a:t>のモデル図はこちらになります．</a:t>
            </a:r>
            <a:endParaRPr kumimoji="1" lang="en-US" altLang="ja-JP" dirty="0" smtClean="0"/>
          </a:p>
          <a:p>
            <a:r>
              <a:rPr kumimoji="1" lang="ja-JP" altLang="en-US" dirty="0" smtClean="0"/>
              <a:t>隠れ層</a:t>
            </a:r>
            <a:r>
              <a:rPr kumimoji="1" lang="en-US" altLang="ja-JP" dirty="0" smtClean="0"/>
              <a:t>(</a:t>
            </a:r>
            <a:r>
              <a:rPr kumimoji="1" lang="ja-JP" altLang="en-US" dirty="0" smtClean="0"/>
              <a:t>真ん中の層</a:t>
            </a:r>
            <a:r>
              <a:rPr kumimoji="1" lang="en-US" altLang="ja-JP" dirty="0" smtClean="0"/>
              <a:t>)</a:t>
            </a:r>
            <a:r>
              <a:rPr kumimoji="1" lang="ja-JP" altLang="en-US" dirty="0" smtClean="0"/>
              <a:t>が過去の情報を持ち，未来予測に影響を与えます．</a:t>
            </a:r>
            <a:endParaRPr kumimoji="1" lang="ja-JP" altLang="en-US" dirty="0"/>
          </a:p>
        </p:txBody>
      </p:sp>
    </p:spTree>
    <p:extLst>
      <p:ext uri="{BB962C8B-B14F-4D97-AF65-F5344CB8AC3E}">
        <p14:creationId xmlns:p14="http://schemas.microsoft.com/office/powerpoint/2010/main" val="1338176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28157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24814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x0</a:t>
            </a:r>
            <a:r>
              <a:rPr kumimoji="1" lang="ja-JP" altLang="en-US" dirty="0" smtClean="0"/>
              <a:t>を</a:t>
            </a:r>
            <a:r>
              <a:rPr kumimoji="1" lang="en-US" altLang="ja-JP" dirty="0" smtClean="0"/>
              <a:t>RNN</a:t>
            </a:r>
            <a:r>
              <a:rPr kumimoji="1" lang="ja-JP" altLang="en-US" dirty="0" smtClean="0"/>
              <a:t>に入れるため，数値化します．</a:t>
            </a:r>
            <a:endParaRPr kumimoji="1" lang="ja-JP" altLang="en-US" dirty="0"/>
          </a:p>
        </p:txBody>
      </p:sp>
    </p:spTree>
    <p:extLst>
      <p:ext uri="{BB962C8B-B14F-4D97-AF65-F5344CB8AC3E}">
        <p14:creationId xmlns:p14="http://schemas.microsoft.com/office/powerpoint/2010/main" val="1312204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70279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20411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482216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27661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867130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学習し終わった後，学習したモデルで出力を行う．</a:t>
            </a:r>
            <a:endParaRPr kumimoji="1" lang="ja-JP" altLang="en-US" dirty="0"/>
          </a:p>
        </p:txBody>
      </p:sp>
    </p:spTree>
    <p:extLst>
      <p:ext uri="{BB962C8B-B14F-4D97-AF65-F5344CB8AC3E}">
        <p14:creationId xmlns:p14="http://schemas.microsoft.com/office/powerpoint/2010/main" val="829157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それでは初めに本プロジェクトの目標と目的からです</a:t>
            </a:r>
            <a:r>
              <a:rPr lang="ja-JP" altLang="ja-JP" dirty="0" smtClean="0">
                <a:effectLst/>
              </a:rPr>
              <a:t> </a:t>
            </a:r>
            <a:endParaRPr kumimoji="1" lang="ja-JP" altLang="en-US" dirty="0"/>
          </a:p>
        </p:txBody>
      </p:sp>
    </p:spTree>
    <p:extLst>
      <p:ext uri="{BB962C8B-B14F-4D97-AF65-F5344CB8AC3E}">
        <p14:creationId xmlns:p14="http://schemas.microsoft.com/office/powerpoint/2010/main" val="2085825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学習し終わった後，学習したモデルで出力を行う．</a:t>
            </a:r>
            <a:endParaRPr kumimoji="1" lang="ja-JP" altLang="en-US" dirty="0"/>
          </a:p>
        </p:txBody>
      </p:sp>
    </p:spTree>
    <p:extLst>
      <p:ext uri="{BB962C8B-B14F-4D97-AF65-F5344CB8AC3E}">
        <p14:creationId xmlns:p14="http://schemas.microsoft.com/office/powerpoint/2010/main" val="681728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まずマイルス・デイビスとチャーリーパーカーが似ていると本実験の意味をなさないので</a:t>
            </a:r>
            <a:r>
              <a:rPr kumimoji="1" lang="en-US" altLang="ja-JP" dirty="0" smtClean="0"/>
              <a:t>2</a:t>
            </a:r>
            <a:r>
              <a:rPr kumimoji="1" lang="ja-JP" altLang="en-US" dirty="0" smtClean="0"/>
              <a:t>人の曲に違いがあるのかを検定しました。検定方法はコルモゴロフ・スミルノフ検定を行いました。この検定では音の分布について比較します。</a:t>
            </a:r>
            <a:endParaRPr kumimoji="1" lang="ja-JP" altLang="en-US" dirty="0"/>
          </a:p>
        </p:txBody>
      </p:sp>
    </p:spTree>
    <p:extLst>
      <p:ext uri="{BB962C8B-B14F-4D97-AF65-F5344CB8AC3E}">
        <p14:creationId xmlns:p14="http://schemas.microsoft.com/office/powerpoint/2010/main" val="909842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KC</a:t>
            </a:r>
            <a:r>
              <a:rPr kumimoji="1" lang="ja-JP" altLang="en-US" dirty="0" smtClean="0"/>
              <a:t>ブルースの音の出現頻度をグラフ化したものです．</a:t>
            </a:r>
            <a:endParaRPr kumimoji="1" lang="en-US" altLang="ja-JP" dirty="0" smtClean="0"/>
          </a:p>
          <a:p>
            <a:r>
              <a:rPr kumimoji="1" lang="ja-JP" altLang="en-US" dirty="0" smtClean="0"/>
              <a:t>横軸が音高，縦軸が出現回数を表します．</a:t>
            </a:r>
            <a:endParaRPr kumimoji="1" lang="ja-JP" altLang="en-US" dirty="0"/>
          </a:p>
        </p:txBody>
      </p:sp>
    </p:spTree>
    <p:extLst>
      <p:ext uri="{BB962C8B-B14F-4D97-AF65-F5344CB8AC3E}">
        <p14:creationId xmlns:p14="http://schemas.microsoft.com/office/powerpoint/2010/main" val="11995950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02487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441752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memo</a:t>
            </a:r>
          </a:p>
          <a:p>
            <a:r>
              <a:rPr kumimoji="1" lang="ja-JP" altLang="en-US" dirty="0" smtClean="0"/>
              <a:t>赤い点線は最初に入力した時系列データ</a:t>
            </a:r>
            <a:endParaRPr kumimoji="1" lang="en-US" altLang="ja-JP" dirty="0" smtClean="0"/>
          </a:p>
          <a:p>
            <a:r>
              <a:rPr kumimoji="1" lang="ja-JP" altLang="en-US" dirty="0" smtClean="0"/>
              <a:t>青色の線が予測したデータ</a:t>
            </a:r>
            <a:endParaRPr kumimoji="1" lang="en-US" altLang="ja-JP" dirty="0" smtClean="0"/>
          </a:p>
          <a:p>
            <a:endParaRPr kumimoji="1" lang="en-US" altLang="ja-JP" dirty="0" smtClean="0"/>
          </a:p>
          <a:p>
            <a:r>
              <a:rPr kumimoji="1" lang="ja-JP" altLang="en-US" dirty="0" smtClean="0"/>
              <a:t>右</a:t>
            </a:r>
            <a:endParaRPr kumimoji="1" lang="en-US" altLang="ja-JP" dirty="0" smtClean="0"/>
          </a:p>
          <a:p>
            <a:pPr marL="0" marR="0" indent="0" defTabSz="457200" eaLnBrk="1" fontAlgn="auto" latinLnBrk="0" hangingPunct="1">
              <a:lnSpc>
                <a:spcPct val="117999"/>
              </a:lnSpc>
              <a:spcBef>
                <a:spcPts val="0"/>
              </a:spcBef>
              <a:spcAft>
                <a:spcPts val="0"/>
              </a:spcAft>
              <a:buClrTx/>
              <a:buSzTx/>
              <a:buFontTx/>
              <a:buNone/>
              <a:tabLst/>
              <a:defRPr/>
            </a:pPr>
            <a:r>
              <a:rPr kumimoji="1" lang="ja-JP" altLang="en-US" dirty="0" smtClean="0"/>
              <a:t>縦軸：</a:t>
            </a:r>
            <a:r>
              <a:rPr kumimoji="1" lang="en-US" altLang="ja-JP" dirty="0" smtClean="0"/>
              <a:t>sin(t)</a:t>
            </a:r>
          </a:p>
          <a:p>
            <a:r>
              <a:rPr kumimoji="1" lang="ja-JP" altLang="en-US" dirty="0" smtClean="0"/>
              <a:t>横軸：</a:t>
            </a:r>
            <a:r>
              <a:rPr kumimoji="1" lang="en-US" altLang="ja-JP" dirty="0" smtClean="0"/>
              <a:t>t</a:t>
            </a:r>
          </a:p>
        </p:txBody>
      </p:sp>
    </p:spTree>
    <p:extLst>
      <p:ext uri="{BB962C8B-B14F-4D97-AF65-F5344CB8AC3E}">
        <p14:creationId xmlns:p14="http://schemas.microsoft.com/office/powerpoint/2010/main" val="965527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右</a:t>
            </a:r>
            <a:endParaRPr kumimoji="1" lang="en-US" altLang="ja-JP" dirty="0" smtClean="0"/>
          </a:p>
          <a:p>
            <a:r>
              <a:rPr kumimoji="1" lang="ja-JP" altLang="en-US" dirty="0" smtClean="0"/>
              <a:t>縦軸：音高</a:t>
            </a:r>
            <a:endParaRPr kumimoji="1" lang="en-US" altLang="ja-JP" dirty="0" smtClean="0"/>
          </a:p>
          <a:p>
            <a:r>
              <a:rPr kumimoji="1" lang="ja-JP" altLang="en-US" dirty="0" smtClean="0"/>
              <a:t>横軸：時間</a:t>
            </a:r>
            <a:endParaRPr kumimoji="1" lang="en-US" altLang="ja-JP" dirty="0"/>
          </a:p>
        </p:txBody>
      </p:sp>
    </p:spTree>
    <p:extLst>
      <p:ext uri="{BB962C8B-B14F-4D97-AF65-F5344CB8AC3E}">
        <p14:creationId xmlns:p14="http://schemas.microsoft.com/office/powerpoint/2010/main" val="636416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6802590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42433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72388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本プロジェクトの目標は、プロのジャズ演奏家のような良いジャズアドリブ生成するシステムを作成することです。</a:t>
            </a:r>
          </a:p>
          <a:p>
            <a:r>
              <a:rPr lang="ja-JP" altLang="ja-JP" sz="2200" dirty="0" smtClean="0">
                <a:effectLst/>
                <a:latin typeface="Helvetica Neue"/>
                <a:ea typeface="Helvetica Neue"/>
                <a:cs typeface="Helvetica Neue"/>
                <a:sym typeface="Helvetica Neue"/>
              </a:rPr>
              <a:t>本プロジェクトの目的にもつながるんですけど、そのシステムって既存じゃないの？と思う方もいると思います。</a:t>
            </a:r>
            <a:endParaRPr lang="ja-JP" altLang="ja-JP" sz="2200" dirty="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1809493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教科書</a:t>
            </a:r>
            <a:r>
              <a:rPr kumimoji="1" lang="en-US" altLang="ja-JP" dirty="0" smtClean="0"/>
              <a:t>P217</a:t>
            </a:r>
            <a:r>
              <a:rPr kumimoji="1" lang="ja-JP" altLang="en-US" dirty="0" smtClean="0"/>
              <a:t>参照</a:t>
            </a:r>
            <a:endParaRPr kumimoji="1" lang="ja-JP" altLang="en-US" dirty="0"/>
          </a:p>
        </p:txBody>
      </p:sp>
    </p:spTree>
    <p:extLst>
      <p:ext uri="{BB962C8B-B14F-4D97-AF65-F5344CB8AC3E}">
        <p14:creationId xmlns:p14="http://schemas.microsoft.com/office/powerpoint/2010/main" val="1267068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3180581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058131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550185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04549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524395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2553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767688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音楽自動生成の先行研究として本プロジェクトよりも先に</a:t>
            </a:r>
          </a:p>
          <a:p>
            <a:r>
              <a:rPr lang="ja-JP" altLang="ja-JP" sz="2200" dirty="0" smtClean="0">
                <a:effectLst/>
                <a:latin typeface="Helvetica Neue"/>
                <a:ea typeface="Helvetica Neue"/>
                <a:cs typeface="Helvetica Neue"/>
                <a:sym typeface="Helvetica Neue"/>
              </a:rPr>
              <a:t>アンパーミュージックとディープジャズというものがありました。</a:t>
            </a:r>
          </a:p>
          <a:p>
            <a:r>
              <a:rPr lang="ja-JP" altLang="ja-JP" sz="2200" dirty="0" smtClean="0">
                <a:effectLst/>
                <a:latin typeface="Helvetica Neue"/>
                <a:ea typeface="Helvetica Neue"/>
                <a:cs typeface="Helvetica Neue"/>
                <a:sym typeface="Helvetica Neue"/>
              </a:rPr>
              <a:t>これらの先行研究のほかにもミュージックメイカーなどの自動作曲ソフトがありますが、</a:t>
            </a:r>
          </a:p>
          <a:p>
            <a:r>
              <a:rPr lang="ja-JP" altLang="ja-JP" sz="2200" dirty="0" smtClean="0">
                <a:effectLst/>
                <a:latin typeface="Helvetica Neue"/>
                <a:ea typeface="Helvetica Neue"/>
                <a:cs typeface="Helvetica Neue"/>
                <a:sym typeface="Helvetica Neue"/>
              </a:rPr>
              <a:t>人物の模倣を行っている音楽自動生成はない！ということで、本プロジェクトは他の類似研究とは別物であり、音楽自動生成の研究に貢献するものであると考えられます。</a:t>
            </a:r>
            <a:r>
              <a:rPr lang="ja-JP" altLang="ja-JP" dirty="0" smtClean="0">
                <a:effectLst/>
              </a:rPr>
              <a:t> </a:t>
            </a:r>
            <a:endParaRPr kumimoji="1" lang="ja-JP" altLang="en-US" dirty="0"/>
          </a:p>
        </p:txBody>
      </p:sp>
    </p:spTree>
    <p:extLst>
      <p:ext uri="{BB962C8B-B14F-4D97-AF65-F5344CB8AC3E}">
        <p14:creationId xmlns:p14="http://schemas.microsoft.com/office/powerpoint/2010/main" val="1636337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音楽には、モダンジャズやフュージョンなどのたくさんのジャンルがあるのに、ジャズにしたのは、アドリブは演奏者の経験や感じ方によってその都度変化し、演奏者の特徴が強く反映されることと、そのため模倣した結果が分かりやすいと考えたからです。</a:t>
            </a:r>
          </a:p>
          <a:p>
            <a:endParaRPr kumimoji="1" lang="ja-JP" altLang="en-US" dirty="0"/>
          </a:p>
        </p:txBody>
      </p:sp>
    </p:spTree>
    <p:extLst>
      <p:ext uri="{BB962C8B-B14F-4D97-AF65-F5344CB8AC3E}">
        <p14:creationId xmlns:p14="http://schemas.microsoft.com/office/powerpoint/2010/main" val="1251367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ja-JP" sz="2200" dirty="0" smtClean="0">
                <a:effectLst/>
                <a:latin typeface="Helvetica Neue"/>
                <a:ea typeface="Helvetica Neue"/>
                <a:cs typeface="Helvetica Neue"/>
                <a:sym typeface="Helvetica Neue"/>
              </a:rPr>
              <a:t>人物の模倣を行うといいましたが、具体的にはこの二人の模倣を行うことにしました。</a:t>
            </a:r>
          </a:p>
          <a:p>
            <a:r>
              <a:rPr lang="ja-JP" altLang="ja-JP" sz="2200" dirty="0" smtClean="0">
                <a:effectLst/>
                <a:latin typeface="Helvetica Neue"/>
                <a:ea typeface="Helvetica Neue"/>
                <a:cs typeface="Helvetica Neue"/>
                <a:sym typeface="Helvetica Neue"/>
              </a:rPr>
              <a:t>まず、マイルス・デイヴィスです。この人はジャズの巨匠と呼ばれる人で、いろいろなジャンルのジャズの最先端にいた人です。</a:t>
            </a:r>
          </a:p>
          <a:p>
            <a:r>
              <a:rPr lang="ja-JP" altLang="ja-JP" sz="2200" dirty="0" smtClean="0">
                <a:effectLst/>
                <a:latin typeface="Helvetica Neue"/>
                <a:ea typeface="Helvetica Neue"/>
                <a:cs typeface="Helvetica Neue"/>
                <a:sym typeface="Helvetica Neue"/>
              </a:rPr>
              <a:t>二人目にチャーリーパーカーです。この人は先ほど説明したマイルス・デイヴィスのお師匠さんです。つまりはジャズのすごい人ですね～。詳しくはポスターに書いてあるのでそちらを参照してください。</a:t>
            </a:r>
          </a:p>
          <a:p>
            <a:r>
              <a:rPr lang="en-US" altLang="ja-JP" sz="2200" dirty="0" smtClean="0">
                <a:effectLst/>
                <a:latin typeface="Helvetica Neue"/>
                <a:ea typeface="Helvetica Neue"/>
                <a:cs typeface="Helvetica Neue"/>
                <a:sym typeface="Helvetica Neue"/>
              </a:rPr>
              <a:t> </a:t>
            </a:r>
            <a:endParaRPr lang="ja-JP" altLang="ja-JP" sz="2200" dirty="0" smtClean="0">
              <a:effectLst/>
              <a:latin typeface="Helvetica Neue"/>
              <a:ea typeface="Helvetica Neue"/>
              <a:cs typeface="Helvetica Neue"/>
              <a:sym typeface="Helvetica Neue"/>
            </a:endParaRPr>
          </a:p>
          <a:p>
            <a:endParaRPr kumimoji="1" lang="ja-JP" altLang="en-US" dirty="0"/>
          </a:p>
        </p:txBody>
      </p:sp>
    </p:spTree>
    <p:extLst>
      <p:ext uri="{BB962C8B-B14F-4D97-AF65-F5344CB8AC3E}">
        <p14:creationId xmlns:p14="http://schemas.microsoft.com/office/powerpoint/2010/main" val="680485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それでは次に学習システムの概要について説明していきます。</a:t>
            </a:r>
          </a:p>
          <a:p>
            <a:endParaRPr kumimoji="1" lang="ja-JP" altLang="en-US" dirty="0"/>
          </a:p>
        </p:txBody>
      </p:sp>
    </p:spTree>
    <p:extLst>
      <p:ext uri="{BB962C8B-B14F-4D97-AF65-F5344CB8AC3E}">
        <p14:creationId xmlns:p14="http://schemas.microsoft.com/office/powerpoint/2010/main" val="1422788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ja-JP" altLang="ja-JP" sz="2200" dirty="0" smtClean="0">
                <a:effectLst/>
                <a:latin typeface="Helvetica Neue"/>
                <a:ea typeface="Helvetica Neue"/>
                <a:cs typeface="Helvetica Neue"/>
                <a:sym typeface="Helvetica Neue"/>
              </a:rPr>
              <a:t>本プロジェクトではリカレントニューラルネットによる音楽自動生成を</a:t>
            </a:r>
            <a:r>
              <a:rPr lang="ja-JP" altLang="en-US" sz="2200" dirty="0" smtClean="0">
                <a:effectLst/>
                <a:latin typeface="Helvetica Neue"/>
                <a:ea typeface="Helvetica Neue"/>
                <a:cs typeface="Helvetica Neue"/>
                <a:sym typeface="Helvetica Neue"/>
              </a:rPr>
              <a:t>試みました</a:t>
            </a:r>
            <a:r>
              <a:rPr lang="ja-JP" altLang="ja-JP" sz="2200" dirty="0" smtClean="0">
                <a:effectLst/>
                <a:latin typeface="Helvetica Neue"/>
                <a:ea typeface="Helvetica Neue"/>
                <a:cs typeface="Helvetica Neue"/>
                <a:sym typeface="Helvetica Neue"/>
              </a:rPr>
              <a:t>。</a:t>
            </a:r>
          </a:p>
          <a:p>
            <a:endParaRPr kumimoji="1" lang="ja-JP" altLang="en-US" dirty="0"/>
          </a:p>
        </p:txBody>
      </p:sp>
    </p:spTree>
    <p:extLst>
      <p:ext uri="{BB962C8B-B14F-4D97-AF65-F5344CB8AC3E}">
        <p14:creationId xmlns:p14="http://schemas.microsoft.com/office/powerpoint/2010/main" val="268703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タイトル&amp;サブタイトル">
    <p:spTree>
      <p:nvGrpSpPr>
        <p:cNvPr id="1" name=""/>
        <p:cNvGrpSpPr/>
        <p:nvPr/>
      </p:nvGrpSpPr>
      <p:grpSpPr>
        <a:xfrm>
          <a:off x="0" y="0"/>
          <a:ext cx="0" cy="0"/>
          <a:chOff x="0" y="0"/>
          <a:chExt cx="0" cy="0"/>
        </a:xfrm>
      </p:grpSpPr>
      <p:sp>
        <p:nvSpPr>
          <p:cNvPr id="11" name="線"/>
          <p:cNvSpPr>
            <a:spLocks noGrp="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2" name="タイトルテキスト"/>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タイトルテキスト</a:t>
            </a:r>
          </a:p>
        </p:txBody>
      </p:sp>
      <p:sp>
        <p:nvSpPr>
          <p:cNvPr id="13" name="本文レベル1…"/>
          <p:cNvSpPr txBox="1">
            <a:spLocks noGrp="1"/>
          </p:cNvSpPr>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sz="4800" i="1">
                <a:solidFill>
                  <a:srgbClr val="747676"/>
                </a:solidFill>
              </a:defRPr>
            </a:lvl1pPr>
            <a:lvl2pPr marL="0" indent="228600" algn="ctr">
              <a:lnSpc>
                <a:spcPct val="70000"/>
              </a:lnSpc>
              <a:spcBef>
                <a:spcPts val="0"/>
              </a:spcBef>
              <a:buSzTx/>
              <a:buFontTx/>
              <a:buNone/>
              <a:defRPr sz="4800" i="1">
                <a:solidFill>
                  <a:srgbClr val="747676"/>
                </a:solidFill>
              </a:defRPr>
            </a:lvl2pPr>
            <a:lvl3pPr marL="0" indent="457200" algn="ctr">
              <a:lnSpc>
                <a:spcPct val="70000"/>
              </a:lnSpc>
              <a:spcBef>
                <a:spcPts val="0"/>
              </a:spcBef>
              <a:buSzTx/>
              <a:buFontTx/>
              <a:buNone/>
              <a:defRPr sz="4800" i="1">
                <a:solidFill>
                  <a:srgbClr val="747676"/>
                </a:solidFill>
              </a:defRPr>
            </a:lvl3pPr>
            <a:lvl4pPr marL="0" indent="685800" algn="ctr">
              <a:lnSpc>
                <a:spcPct val="70000"/>
              </a:lnSpc>
              <a:spcBef>
                <a:spcPts val="0"/>
              </a:spcBef>
              <a:buSzTx/>
              <a:buFontTx/>
              <a:buNone/>
              <a:defRPr sz="4800" i="1">
                <a:solidFill>
                  <a:srgbClr val="747676"/>
                </a:solidFill>
              </a:defRPr>
            </a:lvl4pPr>
            <a:lvl5pPr marL="0" indent="914400" algn="ctr">
              <a:lnSpc>
                <a:spcPct val="70000"/>
              </a:lnSpc>
              <a:spcBef>
                <a:spcPts val="0"/>
              </a:spcBef>
              <a:buSzTx/>
              <a:buFontTx/>
              <a:buNone/>
              <a:defRPr sz="4800" i="1">
                <a:solidFill>
                  <a:srgbClr val="747676"/>
                </a:solidFill>
              </a:defRPr>
            </a:lvl5pPr>
          </a:lstStyle>
          <a:p>
            <a:r>
              <a:t>本文レベル1</a:t>
            </a:r>
          </a:p>
          <a:p>
            <a:pPr lvl="1"/>
            <a:r>
              <a:t>本文レベル2</a:t>
            </a:r>
          </a:p>
          <a:p>
            <a:pPr lvl="2"/>
            <a:r>
              <a:t>本文レベル3</a:t>
            </a:r>
          </a:p>
          <a:p>
            <a:pPr lvl="3"/>
            <a:r>
              <a:t>本文レベル4</a:t>
            </a:r>
          </a:p>
          <a:p>
            <a:pPr lvl="4"/>
            <a:r>
              <a:t>本文レベル5</a:t>
            </a:r>
          </a:p>
        </p:txBody>
      </p:sp>
      <p:sp>
        <p:nvSpPr>
          <p:cNvPr id="14" name="スライド番号"/>
          <p:cNvSpPr txBox="1">
            <a:spLocks noGrp="1"/>
          </p:cNvSpPr>
          <p:nvPr>
            <p:ph type="sldNum" sz="quarter" idx="2"/>
          </p:nvPr>
        </p:nvSpPr>
        <p:spPr>
          <a:xfrm>
            <a:off x="12088552"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用">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1000" b="1" i="0" spc="0">
                <a:solidFill>
                  <a:srgbClr val="E4E4E4"/>
                </a:solidFill>
                <a:latin typeface="Baskerville"/>
                <a:ea typeface="Baskerville"/>
                <a:cs typeface="Baskerville"/>
                <a:sym typeface="Baskerville"/>
              </a:defRPr>
            </a:lvl1pPr>
          </a:lstStyle>
          <a:p>
            <a:r>
              <a:t>“</a:t>
            </a:r>
          </a:p>
        </p:txBody>
      </p:sp>
      <p:sp>
        <p:nvSpPr>
          <p:cNvPr id="102" name="ここに引用を入力します。"/>
          <p:cNvSpPr txBox="1">
            <a:spLocks noGrp="1"/>
          </p:cNvSpPr>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r>
              <a:t>ここに引用を入力します。</a:t>
            </a:r>
          </a:p>
        </p:txBody>
      </p:sp>
      <p:sp>
        <p:nvSpPr>
          <p:cNvPr id="103" name="-Johnny Appleseed"/>
          <p:cNvSpPr txBox="1">
            <a:spLocks noGrp="1"/>
          </p:cNvSpPr>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sz="4800" i="1">
                <a:solidFill>
                  <a:srgbClr val="6B6D6D"/>
                </a:solidFill>
              </a:defRPr>
            </a:lvl1pPr>
          </a:lstStyle>
          <a:p>
            <a:r>
              <a:t>-Johnny Appleseed</a:t>
            </a:r>
          </a:p>
        </p:txBody>
      </p:sp>
      <p:sp>
        <p:nvSpPr>
          <p:cNvPr id="104"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写真">
    <p:spTree>
      <p:nvGrpSpPr>
        <p:cNvPr id="1" name=""/>
        <p:cNvGrpSpPr/>
        <p:nvPr/>
      </p:nvGrpSpPr>
      <p:grpSpPr>
        <a:xfrm>
          <a:off x="0" y="0"/>
          <a:ext cx="0" cy="0"/>
          <a:chOff x="0" y="0"/>
          <a:chExt cx="0" cy="0"/>
        </a:xfrm>
      </p:grpSpPr>
      <p:sp>
        <p:nvSpPr>
          <p:cNvPr id="111" name="イメージ"/>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12" name="スライド番号"/>
          <p:cNvSpPr txBox="1">
            <a:spLocks noGrp="1"/>
          </p:cNvSpPr>
          <p:nvPr>
            <p:ph type="sldNum" sz="quarter" idx="2"/>
          </p:nvPr>
        </p:nvSpPr>
        <p:spPr>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9"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画像（横長）">
    <p:spTree>
      <p:nvGrpSpPr>
        <p:cNvPr id="1" name=""/>
        <p:cNvGrpSpPr/>
        <p:nvPr/>
      </p:nvGrpSpPr>
      <p:grpSpPr>
        <a:xfrm>
          <a:off x="0" y="0"/>
          <a:ext cx="0" cy="0"/>
          <a:chOff x="0" y="0"/>
          <a:chExt cx="0" cy="0"/>
        </a:xfrm>
      </p:grpSpPr>
      <p:sp>
        <p:nvSpPr>
          <p:cNvPr id="21" name="イメージ"/>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2" name="四角形"/>
          <p:cNvSpPr>
            <a:spLocks noGrp="1"/>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endParaRPr/>
          </a:p>
        </p:txBody>
      </p:sp>
      <p:sp>
        <p:nvSpPr>
          <p:cNvPr id="23" name="線"/>
          <p:cNvSpPr>
            <a:spLocks noGrp="1"/>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24" name="タイトルテキスト"/>
          <p:cNvSpPr txBox="1">
            <a:spLocks noGrp="1"/>
          </p:cNvSpPr>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r>
              <a:t>タイトルテキスト</a:t>
            </a:r>
          </a:p>
        </p:txBody>
      </p:sp>
      <p:sp>
        <p:nvSpPr>
          <p:cNvPr id="25" name="本文レベル1…"/>
          <p:cNvSpPr txBox="1">
            <a:spLocks noGrp="1"/>
          </p:cNvSpPr>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228600" algn="r">
              <a:lnSpc>
                <a:spcPct val="70000"/>
              </a:lnSpc>
              <a:spcBef>
                <a:spcPts val="600"/>
              </a:spcBef>
              <a:buSzTx/>
              <a:buFontTx/>
              <a:buNone/>
              <a:defRPr sz="4800" i="1">
                <a:solidFill>
                  <a:srgbClr val="747676"/>
                </a:solidFill>
              </a:defRPr>
            </a:lvl2pPr>
            <a:lvl3pPr marL="0" indent="457200" algn="r">
              <a:lnSpc>
                <a:spcPct val="70000"/>
              </a:lnSpc>
              <a:spcBef>
                <a:spcPts val="600"/>
              </a:spcBef>
              <a:buSzTx/>
              <a:buFontTx/>
              <a:buNone/>
              <a:defRPr sz="4800" i="1">
                <a:solidFill>
                  <a:srgbClr val="747676"/>
                </a:solidFill>
              </a:defRPr>
            </a:lvl3pPr>
            <a:lvl4pPr marL="0" indent="685800" algn="r">
              <a:lnSpc>
                <a:spcPct val="70000"/>
              </a:lnSpc>
              <a:spcBef>
                <a:spcPts val="600"/>
              </a:spcBef>
              <a:buSzTx/>
              <a:buFontTx/>
              <a:buNone/>
              <a:defRPr sz="4800" i="1">
                <a:solidFill>
                  <a:srgbClr val="747676"/>
                </a:solidFill>
              </a:defRPr>
            </a:lvl4pPr>
            <a:lvl5pPr marL="0" indent="914400" algn="r">
              <a:lnSpc>
                <a:spcPct val="70000"/>
              </a:lnSpc>
              <a:spcBef>
                <a:spcPts val="600"/>
              </a:spcBef>
              <a:buSzTx/>
              <a:buFontTx/>
              <a:buNone/>
              <a:defRPr sz="4800" i="1">
                <a:solidFill>
                  <a:srgbClr val="747676"/>
                </a:solidFill>
              </a:defRPr>
            </a:lvl5pPr>
          </a:lstStyle>
          <a:p>
            <a:r>
              <a:t>本文レベル1</a:t>
            </a:r>
          </a:p>
          <a:p>
            <a:pPr lvl="1"/>
            <a:r>
              <a:t>本文レベル2</a:t>
            </a:r>
          </a:p>
          <a:p>
            <a:pPr lvl="2"/>
            <a:r>
              <a:t>本文レベル3</a:t>
            </a:r>
          </a:p>
          <a:p>
            <a:pPr lvl="3"/>
            <a:r>
              <a:t>本文レベル4</a:t>
            </a:r>
          </a:p>
          <a:p>
            <a:pPr lvl="4"/>
            <a:r>
              <a:t>本文レベル5</a:t>
            </a:r>
          </a:p>
        </p:txBody>
      </p:sp>
      <p:sp>
        <p:nvSpPr>
          <p:cNvPr id="26" name="スライド番号"/>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タイトル（中央）">
    <p:spTree>
      <p:nvGrpSpPr>
        <p:cNvPr id="1" name=""/>
        <p:cNvGrpSpPr/>
        <p:nvPr/>
      </p:nvGrpSpPr>
      <p:grpSpPr>
        <a:xfrm>
          <a:off x="0" y="0"/>
          <a:ext cx="0" cy="0"/>
          <a:chOff x="0" y="0"/>
          <a:chExt cx="0" cy="0"/>
        </a:xfrm>
      </p:grpSpPr>
      <p:sp>
        <p:nvSpPr>
          <p:cNvPr id="33" name="タイトルテキスト"/>
          <p:cNvSpPr txBox="1">
            <a:spLocks noGrp="1"/>
          </p:cNvSpPr>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r>
              <a:t>タイトルテキスト</a:t>
            </a:r>
          </a:p>
        </p:txBody>
      </p:sp>
      <p:sp>
        <p:nvSpPr>
          <p:cNvPr id="34" name="スライド番号"/>
          <p:cNvSpPr txBox="1">
            <a:spLocks noGrp="1"/>
          </p:cNvSpPr>
          <p:nvPr>
            <p:ph type="sldNum" sz="quarter" idx="2"/>
          </p:nvPr>
        </p:nvSpPr>
        <p:spPr>
          <a:xfrm>
            <a:off x="12083465" y="9189156"/>
            <a:ext cx="309365" cy="342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画像（縦長）">
    <p:spTree>
      <p:nvGrpSpPr>
        <p:cNvPr id="1" name=""/>
        <p:cNvGrpSpPr/>
        <p:nvPr/>
      </p:nvGrpSpPr>
      <p:grpSpPr>
        <a:xfrm>
          <a:off x="0" y="0"/>
          <a:ext cx="0" cy="0"/>
          <a:chOff x="0" y="0"/>
          <a:chExt cx="0" cy="0"/>
        </a:xfrm>
      </p:grpSpPr>
      <p:sp>
        <p:nvSpPr>
          <p:cNvPr id="41" name="イメージ"/>
          <p:cNvSpPr>
            <a:spLocks noGrp="1"/>
          </p:cNvSpPr>
          <p:nvPr>
            <p:ph type="pic" idx="13"/>
          </p:nvPr>
        </p:nvSpPr>
        <p:spPr>
          <a:xfrm>
            <a:off x="7531100" y="0"/>
            <a:ext cx="5473700" cy="9753600"/>
          </a:xfrm>
          <a:prstGeom prst="rect">
            <a:avLst/>
          </a:prstGeom>
        </p:spPr>
        <p:txBody>
          <a:bodyPr lIns="91439" tIns="45719" rIns="91439" bIns="45719">
            <a:noAutofit/>
          </a:bodyPr>
          <a:lstStyle/>
          <a:p>
            <a:endParaRPr/>
          </a:p>
        </p:txBody>
      </p:sp>
      <p:sp>
        <p:nvSpPr>
          <p:cNvPr id="42" name="線"/>
          <p:cNvSpPr>
            <a:spLocks noGrp="1"/>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3" name="タイトルテキスト"/>
          <p:cNvSpPr txBox="1">
            <a:spLocks noGrp="1"/>
          </p:cNvSpPr>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r>
              <a:t>タイトルテキスト</a:t>
            </a:r>
          </a:p>
        </p:txBody>
      </p:sp>
      <p:sp>
        <p:nvSpPr>
          <p:cNvPr id="44" name="本文レベル1…"/>
          <p:cNvSpPr txBox="1">
            <a:spLocks noGrp="1"/>
          </p:cNvSpPr>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sz="4800" i="1">
                <a:solidFill>
                  <a:srgbClr val="747676"/>
                </a:solidFill>
              </a:defRPr>
            </a:lvl1pPr>
            <a:lvl2pPr marL="0" indent="228600" algn="r">
              <a:lnSpc>
                <a:spcPct val="70000"/>
              </a:lnSpc>
              <a:spcBef>
                <a:spcPts val="600"/>
              </a:spcBef>
              <a:buSzTx/>
              <a:buFontTx/>
              <a:buNone/>
              <a:defRPr sz="4800" i="1">
                <a:solidFill>
                  <a:srgbClr val="747676"/>
                </a:solidFill>
              </a:defRPr>
            </a:lvl2pPr>
            <a:lvl3pPr marL="0" indent="457200" algn="r">
              <a:lnSpc>
                <a:spcPct val="70000"/>
              </a:lnSpc>
              <a:spcBef>
                <a:spcPts val="600"/>
              </a:spcBef>
              <a:buSzTx/>
              <a:buFontTx/>
              <a:buNone/>
              <a:defRPr sz="4800" i="1">
                <a:solidFill>
                  <a:srgbClr val="747676"/>
                </a:solidFill>
              </a:defRPr>
            </a:lvl3pPr>
            <a:lvl4pPr marL="0" indent="685800" algn="r">
              <a:lnSpc>
                <a:spcPct val="70000"/>
              </a:lnSpc>
              <a:spcBef>
                <a:spcPts val="600"/>
              </a:spcBef>
              <a:buSzTx/>
              <a:buFontTx/>
              <a:buNone/>
              <a:defRPr sz="4800" i="1">
                <a:solidFill>
                  <a:srgbClr val="747676"/>
                </a:solidFill>
              </a:defRPr>
            </a:lvl4pPr>
            <a:lvl5pPr marL="0" indent="914400" algn="r">
              <a:lnSpc>
                <a:spcPct val="70000"/>
              </a:lnSpc>
              <a:spcBef>
                <a:spcPts val="600"/>
              </a:spcBef>
              <a:buSzTx/>
              <a:buFontTx/>
              <a:buNone/>
              <a:defRPr sz="4800" i="1">
                <a:solidFill>
                  <a:srgbClr val="747676"/>
                </a:solidFill>
              </a:defRPr>
            </a:lvl5pPr>
          </a:lstStyle>
          <a:p>
            <a:r>
              <a:t>本文レベル1</a:t>
            </a:r>
          </a:p>
          <a:p>
            <a:pPr lvl="1"/>
            <a:r>
              <a:t>本文レベル2</a:t>
            </a:r>
          </a:p>
          <a:p>
            <a:pPr lvl="2"/>
            <a:r>
              <a:t>本文レベル3</a:t>
            </a:r>
          </a:p>
          <a:p>
            <a:pPr lvl="3"/>
            <a:r>
              <a:t>本文レベル4</a:t>
            </a:r>
          </a:p>
          <a:p>
            <a:pPr lvl="4"/>
            <a:r>
              <a:t>本文レベル5</a:t>
            </a:r>
          </a:p>
        </p:txBody>
      </p:sp>
      <p:sp>
        <p:nvSpPr>
          <p:cNvPr id="45" name="スライド番号"/>
          <p:cNvSpPr txBox="1">
            <a:spLocks noGrp="1"/>
          </p:cNvSpPr>
          <p:nvPr>
            <p:ph type="sldNum" sz="quarter" idx="2"/>
          </p:nvPr>
        </p:nvSpPr>
        <p:spPr>
          <a:xfrm>
            <a:off x="12092513" y="9194800"/>
            <a:ext cx="309365" cy="342900"/>
          </a:xfrm>
          <a:prstGeom prst="rect">
            <a:avLst/>
          </a:prstGeom>
        </p:spPr>
        <p:txBody>
          <a:bodyPr/>
          <a:lstStyle>
            <a:lvl1pPr>
              <a:defRPr>
                <a:solidFill>
                  <a:srgbClr val="CBCBCB"/>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タイトル（上）">
    <p:spTree>
      <p:nvGrpSpPr>
        <p:cNvPr id="1" name=""/>
        <p:cNvGrpSpPr/>
        <p:nvPr/>
      </p:nvGrpSpPr>
      <p:grpSpPr>
        <a:xfrm>
          <a:off x="0" y="0"/>
          <a:ext cx="0" cy="0"/>
          <a:chOff x="0" y="0"/>
          <a:chExt cx="0" cy="0"/>
        </a:xfrm>
      </p:grpSpPr>
      <p:sp>
        <p:nvSpPr>
          <p:cNvPr id="52" name="線"/>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53" name="タイトルテキスト"/>
          <p:cNvSpPr txBox="1">
            <a:spLocks noGrp="1"/>
          </p:cNvSpPr>
          <p:nvPr>
            <p:ph type="title"/>
          </p:nvPr>
        </p:nvSpPr>
        <p:spPr>
          <a:prstGeom prst="rect">
            <a:avLst/>
          </a:prstGeom>
        </p:spPr>
        <p:txBody>
          <a:bodyPr/>
          <a:lstStyle/>
          <a:p>
            <a:r>
              <a:t>タイトルテキスト</a:t>
            </a:r>
          </a:p>
        </p:txBody>
      </p:sp>
      <p:sp>
        <p:nvSpPr>
          <p:cNvPr id="54"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タイトル&amp;箇条書き">
    <p:spTree>
      <p:nvGrpSpPr>
        <p:cNvPr id="1" name=""/>
        <p:cNvGrpSpPr/>
        <p:nvPr/>
      </p:nvGrpSpPr>
      <p:grpSpPr>
        <a:xfrm>
          <a:off x="0" y="0"/>
          <a:ext cx="0" cy="0"/>
          <a:chOff x="0" y="0"/>
          <a:chExt cx="0" cy="0"/>
        </a:xfrm>
      </p:grpSpPr>
      <p:sp>
        <p:nvSpPr>
          <p:cNvPr id="61" name="線"/>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62" name="タイトルテキスト"/>
          <p:cNvSpPr txBox="1">
            <a:spLocks noGrp="1"/>
          </p:cNvSpPr>
          <p:nvPr>
            <p:ph type="title"/>
          </p:nvPr>
        </p:nvSpPr>
        <p:spPr>
          <a:prstGeom prst="rect">
            <a:avLst/>
          </a:prstGeom>
        </p:spPr>
        <p:txBody>
          <a:bodyPr/>
          <a:lstStyle/>
          <a:p>
            <a:r>
              <a:t>タイトルテキスト</a:t>
            </a:r>
          </a:p>
        </p:txBody>
      </p:sp>
      <p:sp>
        <p:nvSpPr>
          <p:cNvPr id="63"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64"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箇条書き、画像">
    <p:spTree>
      <p:nvGrpSpPr>
        <p:cNvPr id="1" name=""/>
        <p:cNvGrpSpPr/>
        <p:nvPr/>
      </p:nvGrpSpPr>
      <p:grpSpPr>
        <a:xfrm>
          <a:off x="0" y="0"/>
          <a:ext cx="0" cy="0"/>
          <a:chOff x="0" y="0"/>
          <a:chExt cx="0" cy="0"/>
        </a:xfrm>
      </p:grpSpPr>
      <p:sp>
        <p:nvSpPr>
          <p:cNvPr id="71" name="イメージ"/>
          <p:cNvSpPr>
            <a:spLocks noGrp="1"/>
          </p:cNvSpPr>
          <p:nvPr>
            <p:ph type="pic" idx="13"/>
          </p:nvPr>
        </p:nvSpPr>
        <p:spPr>
          <a:xfrm>
            <a:off x="0" y="0"/>
            <a:ext cx="6438900" cy="9753600"/>
          </a:xfrm>
          <a:prstGeom prst="rect">
            <a:avLst/>
          </a:prstGeom>
        </p:spPr>
        <p:txBody>
          <a:bodyPr lIns="91439" tIns="45719" rIns="91439" bIns="45719">
            <a:noAutofit/>
          </a:bodyPr>
          <a:lstStyle/>
          <a:p>
            <a:endParaRPr/>
          </a:p>
        </p:txBody>
      </p:sp>
      <p:sp>
        <p:nvSpPr>
          <p:cNvPr id="72" name="線"/>
          <p:cNvSpPr>
            <a:spLocks noGrp="1"/>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73" name="タイトルテキスト"/>
          <p:cNvSpPr txBox="1">
            <a:spLocks noGrp="1"/>
          </p:cNvSpPr>
          <p:nvPr>
            <p:ph type="title"/>
          </p:nvPr>
        </p:nvSpPr>
        <p:spPr>
          <a:xfrm>
            <a:off x="7023100" y="723900"/>
            <a:ext cx="5397500" cy="723900"/>
          </a:xfrm>
          <a:prstGeom prst="rect">
            <a:avLst/>
          </a:prstGeom>
        </p:spPr>
        <p:txBody>
          <a:bodyPr/>
          <a:lstStyle/>
          <a:p>
            <a:r>
              <a:t>タイトルテキスト</a:t>
            </a:r>
          </a:p>
        </p:txBody>
      </p:sp>
      <p:sp>
        <p:nvSpPr>
          <p:cNvPr id="74" name="本文レベル1…"/>
          <p:cNvSpPr txBox="1">
            <a:spLocks noGrp="1"/>
          </p:cNvSpPr>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r>
              <a:t>本文レベル1</a:t>
            </a:r>
          </a:p>
          <a:p>
            <a:pPr lvl="1"/>
            <a:r>
              <a:t>本文レベル2</a:t>
            </a:r>
          </a:p>
          <a:p>
            <a:pPr lvl="2"/>
            <a:r>
              <a:t>本文レベル3</a:t>
            </a:r>
          </a:p>
          <a:p>
            <a:pPr lvl="3"/>
            <a:r>
              <a:t>本文レベル4</a:t>
            </a:r>
          </a:p>
          <a:p>
            <a:pPr lvl="4"/>
            <a:r>
              <a:t>本文レベル5</a:t>
            </a:r>
          </a:p>
        </p:txBody>
      </p:sp>
      <p:sp>
        <p:nvSpPr>
          <p:cNvPr id="75"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箇条書き">
    <p:spTree>
      <p:nvGrpSpPr>
        <p:cNvPr id="1" name=""/>
        <p:cNvGrpSpPr/>
        <p:nvPr/>
      </p:nvGrpSpPr>
      <p:grpSpPr>
        <a:xfrm>
          <a:off x="0" y="0"/>
          <a:ext cx="0" cy="0"/>
          <a:chOff x="0" y="0"/>
          <a:chExt cx="0" cy="0"/>
        </a:xfrm>
      </p:grpSpPr>
      <p:sp>
        <p:nvSpPr>
          <p:cNvPr id="82" name="本文レベル1…"/>
          <p:cNvSpPr txBox="1">
            <a:spLocks noGrp="1"/>
          </p:cNvSpPr>
          <p:nvPr>
            <p:ph type="body" idx="1"/>
          </p:nvPr>
        </p:nvSpPr>
        <p:spPr>
          <a:prstGeom prst="rect">
            <a:avLst/>
          </a:prstGeom>
        </p:spPr>
        <p:txBody>
          <a:bodyPr/>
          <a:lstStyle/>
          <a:p>
            <a:r>
              <a:t>本文レベル1</a:t>
            </a:r>
          </a:p>
          <a:p>
            <a:pPr lvl="1"/>
            <a:r>
              <a:t>本文レベル2</a:t>
            </a:r>
          </a:p>
          <a:p>
            <a:pPr lvl="2"/>
            <a:r>
              <a:t>本文レベル3</a:t>
            </a:r>
          </a:p>
          <a:p>
            <a:pPr lvl="3"/>
            <a:r>
              <a:t>本文レベル4</a:t>
            </a:r>
          </a:p>
          <a:p>
            <a:pPr lvl="4"/>
            <a:r>
              <a:t>本文レベル5</a:t>
            </a:r>
          </a:p>
        </p:txBody>
      </p:sp>
      <p:sp>
        <p:nvSpPr>
          <p:cNvPr id="83"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画像（3点）">
    <p:spTree>
      <p:nvGrpSpPr>
        <p:cNvPr id="1" name=""/>
        <p:cNvGrpSpPr/>
        <p:nvPr/>
      </p:nvGrpSpPr>
      <p:grpSpPr>
        <a:xfrm>
          <a:off x="0" y="0"/>
          <a:ext cx="0" cy="0"/>
          <a:chOff x="0" y="0"/>
          <a:chExt cx="0" cy="0"/>
        </a:xfrm>
      </p:grpSpPr>
      <p:sp>
        <p:nvSpPr>
          <p:cNvPr id="90" name="イメージ"/>
          <p:cNvSpPr>
            <a:spLocks noGrp="1"/>
          </p:cNvSpPr>
          <p:nvPr>
            <p:ph type="pic" idx="13"/>
          </p:nvPr>
        </p:nvSpPr>
        <p:spPr>
          <a:xfrm>
            <a:off x="571500" y="571500"/>
            <a:ext cx="7429500" cy="7315200"/>
          </a:xfrm>
          <a:prstGeom prst="rect">
            <a:avLst/>
          </a:prstGeom>
        </p:spPr>
        <p:txBody>
          <a:bodyPr lIns="91439" tIns="45719" rIns="91439" bIns="45719">
            <a:noAutofit/>
          </a:bodyPr>
          <a:lstStyle/>
          <a:p>
            <a:endParaRPr/>
          </a:p>
        </p:txBody>
      </p:sp>
      <p:sp>
        <p:nvSpPr>
          <p:cNvPr id="91" name="イメージ"/>
          <p:cNvSpPr>
            <a:spLocks noGrp="1"/>
          </p:cNvSpPr>
          <p:nvPr>
            <p:ph type="pic" sz="quarter" idx="14"/>
          </p:nvPr>
        </p:nvSpPr>
        <p:spPr>
          <a:xfrm>
            <a:off x="8128000" y="571500"/>
            <a:ext cx="4305300" cy="3594100"/>
          </a:xfrm>
          <a:prstGeom prst="rect">
            <a:avLst/>
          </a:prstGeom>
        </p:spPr>
        <p:txBody>
          <a:bodyPr lIns="91439" tIns="45719" rIns="91439" bIns="45719">
            <a:noAutofit/>
          </a:bodyPr>
          <a:lstStyle/>
          <a:p>
            <a:endParaRPr/>
          </a:p>
        </p:txBody>
      </p:sp>
      <p:sp>
        <p:nvSpPr>
          <p:cNvPr id="92" name="イメージ"/>
          <p:cNvSpPr>
            <a:spLocks noGrp="1"/>
          </p:cNvSpPr>
          <p:nvPr>
            <p:ph type="pic" sz="quarter" idx="15"/>
          </p:nvPr>
        </p:nvSpPr>
        <p:spPr>
          <a:xfrm>
            <a:off x="8128000" y="4292600"/>
            <a:ext cx="4305300" cy="3594100"/>
          </a:xfrm>
          <a:prstGeom prst="rect">
            <a:avLst/>
          </a:prstGeom>
        </p:spPr>
        <p:txBody>
          <a:bodyPr lIns="91439" tIns="45719" rIns="91439" bIns="45719">
            <a:noAutofit/>
          </a:bodyPr>
          <a:lstStyle/>
          <a:p>
            <a:endParaRPr/>
          </a:p>
        </p:txBody>
      </p:sp>
      <p:sp>
        <p:nvSpPr>
          <p:cNvPr id="93" name="本文レベル1…"/>
          <p:cNvSpPr txBox="1">
            <a:spLocks noGrp="1"/>
          </p:cNvSpPr>
          <p:nvPr>
            <p:ph type="body" sz="quarter" idx="1"/>
          </p:nvPr>
        </p:nvSpPr>
        <p:spPr>
          <a:xfrm>
            <a:off x="571500" y="8051800"/>
            <a:ext cx="11861800" cy="1333500"/>
          </a:xfrm>
          <a:prstGeom prst="rect">
            <a:avLst/>
          </a:prstGeom>
        </p:spPr>
        <p:txBody>
          <a:bodyPr/>
          <a:lstStyle>
            <a:lvl1pPr marL="0" indent="0">
              <a:spcBef>
                <a:spcPts val="1400"/>
              </a:spcBef>
              <a:buSzTx/>
              <a:buFontTx/>
              <a:buNone/>
              <a:defRPr sz="2800" i="1" spc="28"/>
            </a:lvl1pPr>
            <a:lvl2pPr marL="0" indent="228600">
              <a:spcBef>
                <a:spcPts val="1400"/>
              </a:spcBef>
              <a:buSzTx/>
              <a:buFontTx/>
              <a:buNone/>
              <a:defRPr sz="2800" i="1" spc="28"/>
            </a:lvl2pPr>
            <a:lvl3pPr marL="0" indent="457200">
              <a:spcBef>
                <a:spcPts val="1400"/>
              </a:spcBef>
              <a:buSzTx/>
              <a:buFontTx/>
              <a:buNone/>
              <a:defRPr sz="2800" i="1" spc="28"/>
            </a:lvl3pPr>
            <a:lvl4pPr marL="0" indent="685800">
              <a:spcBef>
                <a:spcPts val="1400"/>
              </a:spcBef>
              <a:buSzTx/>
              <a:buFontTx/>
              <a:buNone/>
              <a:defRPr sz="2800" i="1" spc="28"/>
            </a:lvl4pPr>
            <a:lvl5pPr marL="0" indent="914400">
              <a:spcBef>
                <a:spcPts val="1400"/>
              </a:spcBef>
              <a:buSzTx/>
              <a:buFontTx/>
              <a:buNone/>
              <a:defRPr sz="2800" i="1" spc="28"/>
            </a:lvl5pPr>
          </a:lstStyle>
          <a:p>
            <a:r>
              <a:t>本文レベル1</a:t>
            </a:r>
          </a:p>
          <a:p>
            <a:pPr lvl="1"/>
            <a:r>
              <a:t>本文レベル2</a:t>
            </a:r>
          </a:p>
          <a:p>
            <a:pPr lvl="2"/>
            <a:r>
              <a:t>本文レベル3</a:t>
            </a:r>
          </a:p>
          <a:p>
            <a:pPr lvl="3"/>
            <a:r>
              <a:t>本文レベル4</a:t>
            </a:r>
          </a:p>
          <a:p>
            <a:pPr lvl="4"/>
            <a:r>
              <a:t>本文レベル5</a:t>
            </a:r>
          </a:p>
        </p:txBody>
      </p:sp>
      <p:sp>
        <p:nvSpPr>
          <p:cNvPr id="94"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テキスト"/>
          <p:cNvSpPr txBox="1">
            <a:spLocks noGrp="1"/>
          </p:cNvSpPr>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タイトルテキスト</a:t>
            </a:r>
          </a:p>
        </p:txBody>
      </p:sp>
      <p:sp>
        <p:nvSpPr>
          <p:cNvPr id="3" name="本文レベル1…"/>
          <p:cNvSpPr txBox="1">
            <a:spLocks noGrp="1"/>
          </p:cNvSpPr>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本文レベル1</a:t>
            </a:r>
          </a:p>
          <a:p>
            <a:pPr lvl="1"/>
            <a:r>
              <a:t>本文レベル2</a:t>
            </a:r>
          </a:p>
          <a:p>
            <a:pPr lvl="2"/>
            <a:r>
              <a:t>本文レベル3</a:t>
            </a:r>
          </a:p>
          <a:p>
            <a:pPr lvl="3"/>
            <a:r>
              <a:t>本文レベル4</a:t>
            </a:r>
          </a:p>
          <a:p>
            <a:pPr lvl="4"/>
            <a:r>
              <a:t>本文レベル5</a:t>
            </a:r>
          </a:p>
        </p:txBody>
      </p:sp>
      <p:sp>
        <p:nvSpPr>
          <p:cNvPr id="4" name="スライド番号"/>
          <p:cNvSpPr txBox="1">
            <a:spLocks noGrp="1"/>
          </p:cNvSpPr>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sz="1600" i="0" spc="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sz="5200" b="0" i="0" u="none" strike="noStrike" cap="all" spc="0" baseline="0">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sz="3200" b="0" i="0" u="none" strike="noStrike" cap="none" spc="0" baseline="0">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e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51.png"/><Relationship Id="rId9" Type="http://schemas.openxmlformats.org/officeDocument/2006/relationships/image" Target="../media/image16.png"/><Relationship Id="rId10" Type="http://schemas.openxmlformats.org/officeDocument/2006/relationships/image" Target="../media/image17.png"/></Relationships>
</file>

<file path=ppt/slides/_rels/slide24.xml.rels><?xml version="1.0" encoding="UTF-8" standalone="yes"?>
<Relationships xmlns="http://schemas.openxmlformats.org/package/2006/relationships"><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41.png"/><Relationship Id="rId4" Type="http://schemas.openxmlformats.org/officeDocument/2006/relationships/image" Target="../media/image150.png"/><Relationship Id="rId5" Type="http://schemas.openxmlformats.org/officeDocument/2006/relationships/image" Target="../media/image120.png"/><Relationship Id="rId6" Type="http://schemas.openxmlformats.org/officeDocument/2006/relationships/image" Target="../media/image131.png"/><Relationship Id="rId7" Type="http://schemas.openxmlformats.org/officeDocument/2006/relationships/image" Target="../media/image12.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70.png"/><Relationship Id="rId5" Type="http://schemas.openxmlformats.org/officeDocument/2006/relationships/image" Target="../media/image180.png"/><Relationship Id="rId6" Type="http://schemas.openxmlformats.org/officeDocument/2006/relationships/image" Target="../media/image191.png"/><Relationship Id="rId7" Type="http://schemas.openxmlformats.org/officeDocument/2006/relationships/image" Target="../media/image12.png"/><Relationship Id="rId8" Type="http://schemas.openxmlformats.org/officeDocument/2006/relationships/image" Target="../media/image151.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0.png"/><Relationship Id="rId4" Type="http://schemas.openxmlformats.org/officeDocument/2006/relationships/image" Target="../media/image140.png"/><Relationship Id="rId5" Type="http://schemas.openxmlformats.org/officeDocument/2006/relationships/image" Target="../media/image190.png"/><Relationship Id="rId6" Type="http://schemas.openxmlformats.org/officeDocument/2006/relationships/image" Target="../media/image200.png"/><Relationship Id="rId7" Type="http://schemas.openxmlformats.org/officeDocument/2006/relationships/image" Target="../media/image12.png"/><Relationship Id="rId8" Type="http://schemas.openxmlformats.org/officeDocument/2006/relationships/image" Target="../media/image151.png"/><Relationship Id="rId9" Type="http://schemas.openxmlformats.org/officeDocument/2006/relationships/image" Target="../media/image16.png"/><Relationship Id="rId10" Type="http://schemas.openxmlformats.org/officeDocument/2006/relationships/image" Target="../media/image17.png"/></Relationships>
</file>

<file path=ppt/slides/_rels/slide27.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6.tiff"/><Relationship Id="rId5" Type="http://schemas.openxmlformats.org/officeDocument/2006/relationships/image" Target="../media/image17.tiff"/><Relationship Id="rId6" Type="http://schemas.openxmlformats.org/officeDocument/2006/relationships/image" Target="../media/image18.tiff"/><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2.png"/><Relationship Id="rId6" Type="http://schemas.openxmlformats.org/officeDocument/2006/relationships/image" Target="../media/image18.tiff"/><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11.jpeg"/><Relationship Id="rId5" Type="http://schemas.openxmlformats.org/officeDocument/2006/relationships/image" Target="../media/image37.jpe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38.tiff"/><Relationship Id="rId4" Type="http://schemas.openxmlformats.org/officeDocument/2006/relationships/image" Target="../media/image39.tiff"/><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gs>
            <a:gs pos="100000">
              <a:schemeClr val="accent1">
                <a:hueOff val="147319"/>
                <a:satOff val="13526"/>
                <a:lumOff val="-23026"/>
              </a:schemeClr>
            </a:gs>
          </a:gsLst>
          <a:lin ang="5400000" scaled="0"/>
        </a:gradFill>
        <a:effectLst/>
      </p:bgPr>
    </p:bg>
    <p:spTree>
      <p:nvGrpSpPr>
        <p:cNvPr id="1" name=""/>
        <p:cNvGrpSpPr/>
        <p:nvPr/>
      </p:nvGrpSpPr>
      <p:grpSpPr>
        <a:xfrm>
          <a:off x="0" y="0"/>
          <a:ext cx="0" cy="0"/>
          <a:chOff x="0" y="0"/>
          <a:chExt cx="0" cy="0"/>
        </a:xfrm>
      </p:grpSpPr>
      <p:pic>
        <p:nvPicPr>
          <p:cNvPr id="137" name="Fractal.png" descr="Fractal.png"/>
          <p:cNvPicPr>
            <a:picLocks noGrp="1" noChangeAspect="1"/>
          </p:cNvPicPr>
          <p:nvPr>
            <p:ph type="pic" idx="13"/>
          </p:nvPr>
        </p:nvPicPr>
        <p:blipFill>
          <a:blip r:embed="rId3">
            <a:extLst/>
          </a:blip>
          <a:srcRect l="36666" r="36666"/>
          <a:stretch>
            <a:fillRect/>
          </a:stretch>
        </p:blipFill>
        <p:spPr>
          <a:prstGeom prst="rect">
            <a:avLst/>
          </a:prstGeom>
        </p:spPr>
      </p:pic>
      <p:sp>
        <p:nvSpPr>
          <p:cNvPr id="138" name="四角形"/>
          <p:cNvSpPr>
            <a:spLocks noGrp="1"/>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endParaRPr/>
          </a:p>
        </p:txBody>
      </p:sp>
      <p:sp>
        <p:nvSpPr>
          <p:cNvPr id="139" name="線"/>
          <p:cNvSpPr>
            <a:spLocks noGrp="1"/>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40" name="フラクタル×ジャズ"/>
          <p:cNvSpPr txBox="1">
            <a:spLocks noGrp="1"/>
          </p:cNvSpPr>
          <p:nvPr>
            <p:ph type="title"/>
          </p:nvPr>
        </p:nvSpPr>
        <p:spPr>
          <a:xfrm>
            <a:off x="571500" y="5359396"/>
            <a:ext cx="11861800" cy="2209801"/>
          </a:xfrm>
          <a:prstGeom prst="rect">
            <a:avLst/>
          </a:prstGeom>
        </p:spPr>
        <p:txBody>
          <a:bodyPr/>
          <a:lstStyle>
            <a:lvl1pPr>
              <a:defRPr sz="7200">
                <a:latin typeface="ヒラギノ角ゴ Pro W3"/>
                <a:ea typeface="ヒラギノ角ゴ Pro W3"/>
                <a:cs typeface="ヒラギノ角ゴ Pro W3"/>
                <a:sym typeface="ヒラギノ角ゴ Pro W3"/>
              </a:defRPr>
            </a:lvl1pPr>
          </a:lstStyle>
          <a:p>
            <a:r>
              <a:t>フラクタル×ジャズ</a:t>
            </a:r>
          </a:p>
        </p:txBody>
      </p:sp>
      <p:sp>
        <p:nvSpPr>
          <p:cNvPr id="141" name="複雑系の数理とシミュレーション"/>
          <p:cNvSpPr txBox="1">
            <a:spLocks noGrp="1"/>
          </p:cNvSpPr>
          <p:nvPr>
            <p:ph type="body" sz="quarter" idx="1"/>
          </p:nvPr>
        </p:nvSpPr>
        <p:spPr>
          <a:prstGeom prst="rect">
            <a:avLst/>
          </a:prstGeom>
        </p:spPr>
        <p:txBody>
          <a:bodyPr/>
          <a:lstStyle>
            <a:lvl1pPr>
              <a:defRPr sz="3600" i="0">
                <a:latin typeface="ヒラギノ角ゴ Pro W3"/>
                <a:ea typeface="ヒラギノ角ゴ Pro W3"/>
                <a:cs typeface="ヒラギノ角ゴ Pro W3"/>
                <a:sym typeface="ヒラギノ角ゴ Pro W3"/>
              </a:defRPr>
            </a:lvl1pPr>
          </a:lstStyle>
          <a:p>
            <a:r>
              <a:t>複雑系の数理とシミュレーション</a:t>
            </a:r>
          </a:p>
        </p:txBody>
      </p:sp>
      <p:sp>
        <p:nvSpPr>
          <p:cNvPr id="142" name="2017 最終発表 プロジェクト No.04  担当教員 : 川越敏司 / 川口聡 / 斎藤朝輝"/>
          <p:cNvSpPr txBox="1"/>
          <p:nvPr/>
        </p:nvSpPr>
        <p:spPr>
          <a:xfrm>
            <a:off x="420288" y="5608590"/>
            <a:ext cx="11049306"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i="0" spc="24">
                <a:latin typeface="ヒラギノ角ゴ ProN W3"/>
                <a:ea typeface="ヒラギノ角ゴ ProN W3"/>
                <a:cs typeface="ヒラギノ角ゴ ProN W3"/>
                <a:sym typeface="ヒラギノ角ゴ ProN W3"/>
              </a:defRPr>
            </a:lvl1pPr>
          </a:lstStyle>
          <a:p>
            <a:r>
              <a:t>2017 最終発表 プロジェクト No.04  担当教員 : 川越敏司 / 川口聡 / 斎藤朝輝</a:t>
            </a:r>
          </a:p>
        </p:txBody>
      </p:sp>
      <p:sp>
        <p:nvSpPr>
          <p:cNvPr id="143" name="中川哲哉 / 居附未紗 / 竹内舜二 / 北田明日香 / 伊藤祐大 / 佐藤悠介 / 高橋大介 / 中島凱斗 / 吉田周平 / 近藤渚紗"/>
          <p:cNvSpPr txBox="1"/>
          <p:nvPr/>
        </p:nvSpPr>
        <p:spPr>
          <a:xfrm>
            <a:off x="958253" y="8660793"/>
            <a:ext cx="11987785" cy="3302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i="0" spc="18">
                <a:latin typeface="ヒラギノ角ゴ ProN W3"/>
                <a:ea typeface="ヒラギノ角ゴ ProN W3"/>
                <a:cs typeface="ヒラギノ角ゴ ProN W3"/>
                <a:sym typeface="ヒラギノ角ゴ ProN W3"/>
              </a:defRPr>
            </a:lvl1pPr>
          </a:lstStyle>
          <a:p>
            <a:r>
              <a:t>中川哲哉 / 居附未紗 / 竹内舜二 / 北田明日香 / 伊藤祐大 / 佐藤悠介 / 高橋大介 / 中島凱斗 / 吉田周平 / 近藤渚紗</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本プロジェクトでは…"/>
          <p:cNvSpPr txBox="1">
            <a:spLocks noGrp="1"/>
          </p:cNvSpPr>
          <p:nvPr>
            <p:ph type="body" idx="1"/>
          </p:nvPr>
        </p:nvSpPr>
        <p:spPr>
          <a:xfrm>
            <a:off x="571500" y="1803400"/>
            <a:ext cx="11861800" cy="7239000"/>
          </a:xfrm>
          <a:prstGeom prst="rect">
            <a:avLst/>
          </a:prstGeom>
        </p:spPr>
        <p:txBody>
          <a:bodyPr/>
          <a:lstStyle/>
          <a:p>
            <a:pPr marL="0" indent="0">
              <a:buSzTx/>
              <a:buFontTx/>
              <a:buNone/>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0" indent="0">
              <a:buSzTx/>
              <a:buFontTx/>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リカレントニューラルネットワーク</a:t>
            </a:r>
            <a:r>
              <a:rPr lang="en-US" altLang="ja-JP" dirty="0">
                <a:latin typeface="Hiragino Kaku Gothic Pro W3" charset="-128"/>
                <a:ea typeface="Hiragino Kaku Gothic Pro W3" charset="-128"/>
                <a:cs typeface="Hiragino Kaku Gothic Pro W3" charset="-128"/>
              </a:rPr>
              <a:t>(RNN)</a:t>
            </a:r>
            <a:r>
              <a:rPr lang="ja-JP" altLang="en-US" dirty="0">
                <a:latin typeface="Hiragino Kaku Gothic Pro W3" charset="-128"/>
                <a:ea typeface="Hiragino Kaku Gothic Pro W3" charset="-128"/>
                <a:cs typeface="Hiragino Kaku Gothic Pro W3" charset="-128"/>
              </a:rPr>
              <a:t>は</a:t>
            </a:r>
            <a:r>
              <a:rPr lang="en-US" altLang="ja-JP" dirty="0">
                <a:latin typeface="Hiragino Kaku Gothic Pro W3" charset="-128"/>
                <a:ea typeface="Hiragino Kaku Gothic Pro W3" charset="-128"/>
                <a:cs typeface="Hiragino Kaku Gothic Pro W3" charset="-128"/>
              </a:rPr>
              <a:t>1982</a:t>
            </a:r>
            <a:r>
              <a:rPr lang="ja-JP" altLang="en-US" dirty="0">
                <a:latin typeface="Hiragino Kaku Gothic Pro W3" charset="-128"/>
                <a:ea typeface="Hiragino Kaku Gothic Pro W3" charset="-128"/>
                <a:cs typeface="Hiragino Kaku Gothic Pro W3" charset="-128"/>
              </a:rPr>
              <a:t>年にジョン・ホップフィールドによって提案されたネットワークモデルである。</a:t>
            </a:r>
          </a:p>
          <a:p>
            <a:pPr marL="0" indent="0">
              <a:buSzTx/>
              <a:buFontTx/>
              <a:buNone/>
              <a:defRPr sz="3600">
                <a:latin typeface="ヒラギノ角ゴ ProN W3"/>
                <a:ea typeface="ヒラギノ角ゴ ProN W3"/>
                <a:cs typeface="ヒラギノ角ゴ ProN W3"/>
                <a:sym typeface="ヒラギノ角ゴ ProN W3"/>
              </a:defRPr>
            </a:pPr>
            <a:endParaRPr lang="ja-JP" altLang="en-US" dirty="0">
              <a:latin typeface="Hiragino Kaku Gothic Pro W3" charset="-128"/>
              <a:ea typeface="Hiragino Kaku Gothic Pro W3" charset="-128"/>
              <a:cs typeface="Hiragino Kaku Gothic Pro W3" charset="-128"/>
            </a:endParaRPr>
          </a:p>
          <a:p>
            <a:pPr marL="0" indent="0">
              <a:buSzTx/>
              <a:buFontTx/>
              <a:buNone/>
              <a:defRPr sz="3600">
                <a:latin typeface="ヒラギノ角ゴ ProN W3"/>
                <a:ea typeface="ヒラギノ角ゴ ProN W3"/>
                <a:cs typeface="ヒラギノ角ゴ ProN W3"/>
                <a:sym typeface="ヒラギノ角ゴ ProN W3"/>
              </a:defRPr>
            </a:pPr>
            <a:endParaRPr lang="ja-JP" altLang="en-US" dirty="0">
              <a:latin typeface="Hiragino Kaku Gothic Pro W3" charset="-128"/>
              <a:ea typeface="Hiragino Kaku Gothic Pro W3" charset="-128"/>
              <a:cs typeface="Hiragino Kaku Gothic Pro W3" charset="-128"/>
            </a:endParaRPr>
          </a:p>
          <a:p>
            <a:pPr marL="0" indent="0">
              <a:buSzTx/>
              <a:buFontTx/>
              <a:buNone/>
              <a:defRPr sz="3600">
                <a:latin typeface="ヒラギノ角ゴ ProN W3"/>
                <a:ea typeface="ヒラギノ角ゴ ProN W3"/>
                <a:cs typeface="ヒラギノ角ゴ ProN W3"/>
                <a:sym typeface="ヒラギノ角ゴ ProN W3"/>
              </a:defRPr>
            </a:pPr>
            <a:endParaRPr lang="ja-JP" altLang="en-US" dirty="0">
              <a:latin typeface="Hiragino Kaku Gothic Pro W3" charset="-128"/>
              <a:ea typeface="Hiragino Kaku Gothic Pro W3" charset="-128"/>
              <a:cs typeface="Hiragino Kaku Gothic Pro W3" charset="-128"/>
            </a:endParaRPr>
          </a:p>
          <a:p>
            <a:pPr marL="0" indent="0" algn="ctr">
              <a:buSzTx/>
              <a:buFontTx/>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どんな</a:t>
            </a:r>
            <a:r>
              <a:rPr lang="ja-JP" altLang="en-US" dirty="0">
                <a:latin typeface="Hiragino Kaku Gothic Pro W3" charset="-128"/>
                <a:ea typeface="Hiragino Kaku Gothic Pro W3" charset="-128"/>
                <a:cs typeface="Hiragino Kaku Gothic Pro W3" charset="-128"/>
              </a:rPr>
              <a:t>研究・分野に使われているの？</a:t>
            </a:r>
          </a:p>
          <a:p>
            <a:pPr marL="0" indent="0">
              <a:buSzTx/>
              <a:buFontTx/>
              <a:buNone/>
              <a:defRPr sz="3600">
                <a:latin typeface="ヒラギノ角ゴ ProN W3"/>
                <a:ea typeface="ヒラギノ角ゴ ProN W3"/>
                <a:cs typeface="ヒラギノ角ゴ ProN W3"/>
                <a:sym typeface="ヒラギノ角ゴ ProN W3"/>
              </a:defRPr>
            </a:pPr>
            <a:endParaRPr lang="en-US" dirty="0" smtClean="0">
              <a:latin typeface="Hiragino Kaku Gothic Pro W3" charset="-128"/>
              <a:ea typeface="Hiragino Kaku Gothic Pro W3" charset="-128"/>
              <a:cs typeface="Hiragino Kaku Gothic Pro W3" charset="-128"/>
            </a:endParaRPr>
          </a:p>
        </p:txBody>
      </p:sp>
      <p:sp>
        <p:nvSpPr>
          <p:cNvPr id="505"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506" name="学習システムの概要"/>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の背景</a:t>
            </a:r>
            <a:endParaRPr dirty="0">
              <a:latin typeface="Hiragino Kaku Gothic Pro W3" charset="-128"/>
              <a:ea typeface="Hiragino Kaku Gothic Pro W3" charset="-128"/>
              <a:cs typeface="Hiragino Kaku Gothic Pro W3" charset="-128"/>
            </a:endParaRPr>
          </a:p>
        </p:txBody>
      </p:sp>
      <p:sp>
        <p:nvSpPr>
          <p:cNvPr id="507"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2" name="下矢印 1"/>
          <p:cNvSpPr/>
          <p:nvPr/>
        </p:nvSpPr>
        <p:spPr>
          <a:xfrm>
            <a:off x="5419035" y="4687404"/>
            <a:ext cx="2166730" cy="1470991"/>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713292145"/>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音型 :  音の並びのこと…"/>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株価</a:t>
            </a:r>
            <a:r>
              <a:rPr lang="ja-JP" altLang="en-US" dirty="0">
                <a:latin typeface="Hiragino Kaku Gothic Pro W3" charset="-128"/>
                <a:ea typeface="Hiragino Kaku Gothic Pro W3" charset="-128"/>
                <a:cs typeface="Hiragino Kaku Gothic Pro W3" charset="-128"/>
              </a:rPr>
              <a:t>変化の予測</a:t>
            </a: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天気</a:t>
            </a:r>
            <a:r>
              <a:rPr lang="ja-JP" altLang="en-US" dirty="0">
                <a:latin typeface="Hiragino Kaku Gothic Pro W3" charset="-128"/>
                <a:ea typeface="Hiragino Kaku Gothic Pro W3" charset="-128"/>
                <a:cs typeface="Hiragino Kaku Gothic Pro W3" charset="-128"/>
              </a:rPr>
              <a:t>の</a:t>
            </a:r>
            <a:r>
              <a:rPr lang="ja-JP" altLang="en-US" dirty="0" smtClean="0">
                <a:latin typeface="Hiragino Kaku Gothic Pro W3" charset="-128"/>
                <a:ea typeface="Hiragino Kaku Gothic Pro W3" charset="-128"/>
                <a:cs typeface="Hiragino Kaku Gothic Pro W3" charset="-128"/>
              </a:rPr>
              <a:t>予測</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下崎守郎</a:t>
            </a:r>
            <a:r>
              <a:rPr lang="ja-JP" altLang="en-US" dirty="0">
                <a:latin typeface="Hiragino Kaku Gothic Pro W3" charset="-128"/>
                <a:ea typeface="Hiragino Kaku Gothic Pro W3" charset="-128"/>
                <a:cs typeface="Hiragino Kaku Gothic Pro W3" charset="-128"/>
              </a:rPr>
              <a:t>ら</a:t>
            </a:r>
            <a:r>
              <a:rPr lang="en-US" altLang="ja-JP" dirty="0">
                <a:latin typeface="Hiragino Kaku Gothic Pro W3" charset="-128"/>
                <a:ea typeface="Hiragino Kaku Gothic Pro W3" charset="-128"/>
                <a:cs typeface="Hiragino Kaku Gothic Pro W3" charset="-128"/>
              </a:rPr>
              <a:t>-</a:t>
            </a:r>
            <a:r>
              <a:rPr lang="ja-JP" altLang="en-US" dirty="0">
                <a:latin typeface="Hiragino Kaku Gothic Pro W3" charset="-128"/>
                <a:ea typeface="Hiragino Kaku Gothic Pro W3" charset="-128"/>
                <a:cs typeface="Hiragino Kaku Gothic Pro W3" charset="-128"/>
              </a:rPr>
              <a:t>「記憶に基づいた時系列パターン</a:t>
            </a:r>
            <a:r>
              <a:rPr lang="ja-JP" altLang="en-US" dirty="0" smtClean="0">
                <a:latin typeface="Hiragino Kaku Gothic Pro W3" charset="-128"/>
                <a:ea typeface="Hiragino Kaku Gothic Pro W3" charset="-128"/>
                <a:cs typeface="Hiragino Kaku Gothic Pro W3" charset="-128"/>
              </a:rPr>
              <a:t>予測を</a:t>
            </a:r>
            <a:r>
              <a:rPr lang="en-US" altLang="ja-JP" dirty="0" smtClean="0">
                <a:latin typeface="Hiragino Kaku Gothic Pro W3" charset="-128"/>
                <a:ea typeface="Hiragino Kaku Gothic Pro W3" charset="-128"/>
                <a:cs typeface="Hiragino Kaku Gothic Pro W3" charset="-128"/>
              </a:rPr>
              <a:t/>
            </a:r>
            <a:br>
              <a:rPr lang="en-US" altLang="ja-JP" dirty="0" smtClean="0">
                <a:latin typeface="Hiragino Kaku Gothic Pro W3" charset="-128"/>
                <a:ea typeface="Hiragino Kaku Gothic Pro W3" charset="-128"/>
                <a:cs typeface="Hiragino Kaku Gothic Pro W3" charset="-128"/>
              </a:rPr>
            </a:br>
            <a:r>
              <a:rPr lang="ja-JP" altLang="en-US" dirty="0" smtClean="0">
                <a:latin typeface="Hiragino Kaku Gothic Pro W3" charset="-128"/>
                <a:ea typeface="Hiragino Kaku Gothic Pro W3" charset="-128"/>
                <a:cs typeface="Hiragino Kaku Gothic Pro W3" charset="-128"/>
              </a:rPr>
              <a:t>行う</a:t>
            </a:r>
            <a:r>
              <a:rPr lang="ja-JP" altLang="en-US" dirty="0">
                <a:latin typeface="Hiragino Kaku Gothic Pro W3" charset="-128"/>
                <a:ea typeface="Hiragino Kaku Gothic Pro W3" charset="-128"/>
                <a:cs typeface="Hiragino Kaku Gothic Pro W3" charset="-128"/>
              </a:rPr>
              <a:t>ニューラル・ネットワークモデル」</a:t>
            </a:r>
            <a:r>
              <a:rPr lang="en-US" altLang="ja-JP" dirty="0">
                <a:latin typeface="Hiragino Kaku Gothic Pro W3" charset="-128"/>
                <a:ea typeface="Hiragino Kaku Gothic Pro W3" charset="-128"/>
                <a:cs typeface="Hiragino Kaku Gothic Pro W3" charset="-128"/>
              </a:rPr>
              <a:t>(2002)</a:t>
            </a: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0" indent="0" algn="ctr">
              <a:buNone/>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0" indent="0" algn="ctr">
              <a:buNone/>
              <a:defRPr sz="3600">
                <a:latin typeface="ヒラギノ角ゴ ProN W3"/>
                <a:ea typeface="ヒラギノ角ゴ ProN W3"/>
                <a:cs typeface="ヒラギノ角ゴ ProN W3"/>
                <a:sym typeface="ヒラギノ角ゴ ProN W3"/>
              </a:defRPr>
            </a:pPr>
            <a:r>
              <a:rPr lang="en-US" altLang="ja-JP" u="sng" dirty="0" smtClean="0">
                <a:latin typeface="Hiragino Kaku Gothic Pro W3" charset="-128"/>
                <a:ea typeface="Hiragino Kaku Gothic Pro W3" charset="-128"/>
                <a:cs typeface="Hiragino Kaku Gothic Pro W3" charset="-128"/>
              </a:rPr>
              <a:t>RNN</a:t>
            </a:r>
            <a:r>
              <a:rPr lang="ja-JP" altLang="en-US" u="sng" dirty="0">
                <a:latin typeface="Hiragino Kaku Gothic Pro W3" charset="-128"/>
                <a:ea typeface="Hiragino Kaku Gothic Pro W3" charset="-128"/>
                <a:cs typeface="Hiragino Kaku Gothic Pro W3" charset="-128"/>
              </a:rPr>
              <a:t>は</a:t>
            </a:r>
            <a:r>
              <a:rPr lang="ja-JP" altLang="en-US" u="sng" dirty="0">
                <a:solidFill>
                  <a:schemeClr val="accent4"/>
                </a:solidFill>
                <a:latin typeface="Hiragino Kaku Gothic Pro W3" charset="-128"/>
                <a:ea typeface="Hiragino Kaku Gothic Pro W3" charset="-128"/>
                <a:cs typeface="Hiragino Kaku Gothic Pro W3" charset="-128"/>
              </a:rPr>
              <a:t>時系列データ</a:t>
            </a:r>
            <a:r>
              <a:rPr lang="ja-JP" altLang="en-US" u="sng" dirty="0">
                <a:latin typeface="Hiragino Kaku Gothic Pro W3" charset="-128"/>
                <a:ea typeface="Hiragino Kaku Gothic Pro W3" charset="-128"/>
                <a:cs typeface="Hiragino Kaku Gothic Pro W3" charset="-128"/>
              </a:rPr>
              <a:t>の扱いに特化したモデル</a:t>
            </a:r>
          </a:p>
        </p:txBody>
      </p:sp>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en-US" altLang="ja-JP" sz="4400" dirty="0">
                <a:latin typeface="Hiragino Kaku Gothic Pro W3" charset="-128"/>
                <a:ea typeface="Hiragino Kaku Gothic Pro W3" charset="-128"/>
                <a:cs typeface="Hiragino Kaku Gothic Pro W3" charset="-128"/>
              </a:rPr>
              <a:t>RNN</a:t>
            </a:r>
            <a:r>
              <a:rPr lang="ja-JP" altLang="en-US" sz="4400" dirty="0">
                <a:latin typeface="Hiragino Kaku Gothic Pro W3" charset="-128"/>
                <a:ea typeface="Hiragino Kaku Gothic Pro W3" charset="-128"/>
                <a:cs typeface="Hiragino Kaku Gothic Pro W3" charset="-128"/>
              </a:rPr>
              <a:t>を用いた研究・利用方法</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pic>
        <p:nvPicPr>
          <p:cNvPr id="2" name="図 1"/>
          <p:cNvPicPr>
            <a:picLocks noChangeAspect="1"/>
          </p:cNvPicPr>
          <p:nvPr/>
        </p:nvPicPr>
        <p:blipFill>
          <a:blip r:embed="rId3"/>
          <a:stretch>
            <a:fillRect/>
          </a:stretch>
        </p:blipFill>
        <p:spPr>
          <a:xfrm>
            <a:off x="8618771" y="1982470"/>
            <a:ext cx="2613843" cy="2475230"/>
          </a:xfrm>
          <a:prstGeom prst="rect">
            <a:avLst/>
          </a:prstGeom>
        </p:spPr>
      </p:pic>
    </p:spTree>
    <p:extLst>
      <p:ext uri="{BB962C8B-B14F-4D97-AF65-F5344CB8AC3E}">
        <p14:creationId xmlns:p14="http://schemas.microsoft.com/office/powerpoint/2010/main" val="96688281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音型 :  音の並びのこと…"/>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リカレント</a:t>
            </a:r>
            <a:r>
              <a:rPr lang="ja-JP" altLang="en-US" dirty="0">
                <a:latin typeface="Hiragino Kaku Gothic Pro W3" charset="-128"/>
                <a:ea typeface="Hiragino Kaku Gothic Pro W3" charset="-128"/>
                <a:cs typeface="Hiragino Kaku Gothic Pro W3" charset="-128"/>
              </a:rPr>
              <a:t>＝</a:t>
            </a:r>
            <a:r>
              <a:rPr lang="ja-JP" altLang="en-US" dirty="0" smtClean="0">
                <a:latin typeface="Hiragino Kaku Gothic Pro W3" charset="-128"/>
                <a:ea typeface="Hiragino Kaku Gothic Pro W3" charset="-128"/>
                <a:cs typeface="Hiragino Kaku Gothic Pro W3" charset="-128"/>
              </a:rPr>
              <a:t>再帰的</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ja-JP" altLang="en-US"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時系列</a:t>
            </a:r>
            <a:r>
              <a:rPr lang="ja-JP" altLang="en-US" dirty="0">
                <a:latin typeface="Hiragino Kaku Gothic Pro W3" charset="-128"/>
                <a:ea typeface="Hiragino Kaku Gothic Pro W3" charset="-128"/>
                <a:cs typeface="Hiragino Kaku Gothic Pro W3" charset="-128"/>
              </a:rPr>
              <a:t>順に学習をさせることができる。</a:t>
            </a: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過去</a:t>
            </a:r>
            <a:r>
              <a:rPr lang="ja-JP" altLang="en-US" dirty="0">
                <a:latin typeface="Hiragino Kaku Gothic Pro W3" charset="-128"/>
                <a:ea typeface="Hiragino Kaku Gothic Pro W3" charset="-128"/>
                <a:cs typeface="Hiragino Kaku Gothic Pro W3" charset="-128"/>
              </a:rPr>
              <a:t>の状態から未来の状態を予測できる。</a:t>
            </a:r>
          </a:p>
          <a:p>
            <a:pPr marL="0" indent="0">
              <a:buNone/>
              <a:defRPr sz="3600">
                <a:latin typeface="ヒラギノ角ゴ ProN W3"/>
                <a:ea typeface="ヒラギノ角ゴ ProN W3"/>
                <a:cs typeface="ヒラギノ角ゴ ProN W3"/>
                <a:sym typeface="ヒラギノ角ゴ ProN W3"/>
              </a:defRPr>
            </a:pPr>
            <a:r>
              <a:rPr lang="en-US" altLang="ja-JP" dirty="0" smtClean="0">
                <a:latin typeface="Hiragino Kaku Gothic Pro W3" charset="-128"/>
                <a:ea typeface="Hiragino Kaku Gothic Pro W3" charset="-128"/>
                <a:cs typeface="Hiragino Kaku Gothic Pro W3" charset="-128"/>
              </a:rPr>
              <a:t>	</a:t>
            </a:r>
            <a:r>
              <a:rPr lang="ja-JP" altLang="en-US" dirty="0" smtClean="0">
                <a:latin typeface="Hiragino Kaku Gothic Pro W3" charset="-128"/>
                <a:ea typeface="Hiragino Kaku Gothic Pro W3" charset="-128"/>
                <a:cs typeface="Hiragino Kaku Gothic Pro W3" charset="-128"/>
              </a:rPr>
              <a:t>→</a:t>
            </a:r>
            <a:r>
              <a:rPr lang="ja-JP" altLang="en-US" dirty="0">
                <a:solidFill>
                  <a:schemeClr val="accent4"/>
                </a:solidFill>
                <a:latin typeface="Hiragino Kaku Gothic Pro W3" charset="-128"/>
                <a:ea typeface="Hiragino Kaku Gothic Pro W3" charset="-128"/>
                <a:cs typeface="Hiragino Kaku Gothic Pro W3" charset="-128"/>
              </a:rPr>
              <a:t>過去の履歴に応じて動作を変えることができる。</a:t>
            </a:r>
          </a:p>
        </p:txBody>
      </p:sp>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en-US" altLang="ja-JP" sz="4400" dirty="0" smtClean="0">
                <a:latin typeface="Hiragino Kaku Gothic Pro W3" charset="-128"/>
                <a:ea typeface="Hiragino Kaku Gothic Pro W3" charset="-128"/>
                <a:cs typeface="Hiragino Kaku Gothic Pro W3" charset="-128"/>
              </a:rPr>
              <a:t>RNN</a:t>
            </a:r>
            <a:r>
              <a:rPr lang="ja-JP" altLang="en-US" sz="4400" dirty="0" smtClean="0">
                <a:latin typeface="Hiragino Kaku Gothic Pro W3" charset="-128"/>
                <a:ea typeface="Hiragino Kaku Gothic Pro W3" charset="-128"/>
                <a:cs typeface="Hiragino Kaku Gothic Pro W3" charset="-128"/>
              </a:rPr>
              <a:t>の特徴</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Tree>
    <p:extLst>
      <p:ext uri="{BB962C8B-B14F-4D97-AF65-F5344CB8AC3E}">
        <p14:creationId xmlns:p14="http://schemas.microsoft.com/office/powerpoint/2010/main" val="18385468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音型 :  音の並びのこと…"/>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リカレント</a:t>
            </a:r>
            <a:r>
              <a:rPr lang="ja-JP" altLang="en-US" dirty="0">
                <a:latin typeface="Hiragino Kaku Gothic Pro W3" charset="-128"/>
                <a:ea typeface="Hiragino Kaku Gothic Pro W3" charset="-128"/>
                <a:cs typeface="Hiragino Kaku Gothic Pro W3" charset="-128"/>
              </a:rPr>
              <a:t>＝</a:t>
            </a:r>
            <a:r>
              <a:rPr lang="ja-JP" altLang="en-US" dirty="0" smtClean="0">
                <a:latin typeface="Hiragino Kaku Gothic Pro W3" charset="-128"/>
                <a:ea typeface="Hiragino Kaku Gothic Pro W3" charset="-128"/>
                <a:cs typeface="Hiragino Kaku Gothic Pro W3" charset="-128"/>
              </a:rPr>
              <a:t>再帰的</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ja-JP" altLang="en-US"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時系列</a:t>
            </a:r>
            <a:r>
              <a:rPr lang="ja-JP" altLang="en-US" dirty="0">
                <a:latin typeface="Hiragino Kaku Gothic Pro W3" charset="-128"/>
                <a:ea typeface="Hiragino Kaku Gothic Pro W3" charset="-128"/>
                <a:cs typeface="Hiragino Kaku Gothic Pro W3" charset="-128"/>
              </a:rPr>
              <a:t>順に学習をさせることができる。</a:t>
            </a: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過去</a:t>
            </a:r>
            <a:r>
              <a:rPr lang="ja-JP" altLang="en-US" dirty="0">
                <a:latin typeface="Hiragino Kaku Gothic Pro W3" charset="-128"/>
                <a:ea typeface="Hiragino Kaku Gothic Pro W3" charset="-128"/>
                <a:cs typeface="Hiragino Kaku Gothic Pro W3" charset="-128"/>
              </a:rPr>
              <a:t>の状態から未来の状態を予測できる。</a:t>
            </a:r>
          </a:p>
          <a:p>
            <a:pPr marL="0" indent="0">
              <a:buNone/>
              <a:defRPr sz="3600">
                <a:latin typeface="ヒラギノ角ゴ ProN W3"/>
                <a:ea typeface="ヒラギノ角ゴ ProN W3"/>
                <a:cs typeface="ヒラギノ角ゴ ProN W3"/>
                <a:sym typeface="ヒラギノ角ゴ ProN W3"/>
              </a:defRPr>
            </a:pPr>
            <a:r>
              <a:rPr lang="en-US" altLang="ja-JP" dirty="0" smtClean="0">
                <a:latin typeface="Hiragino Kaku Gothic Pro W3" charset="-128"/>
                <a:ea typeface="Hiragino Kaku Gothic Pro W3" charset="-128"/>
                <a:cs typeface="Hiragino Kaku Gothic Pro W3" charset="-128"/>
              </a:rPr>
              <a:t>	</a:t>
            </a:r>
            <a:r>
              <a:rPr lang="ja-JP" altLang="en-US" dirty="0" smtClean="0">
                <a:latin typeface="Hiragino Kaku Gothic Pro W3" charset="-128"/>
                <a:ea typeface="Hiragino Kaku Gothic Pro W3" charset="-128"/>
                <a:cs typeface="Hiragino Kaku Gothic Pro W3" charset="-128"/>
              </a:rPr>
              <a:t>→</a:t>
            </a:r>
            <a:r>
              <a:rPr lang="ja-JP" altLang="en-US" dirty="0">
                <a:solidFill>
                  <a:schemeClr val="accent4"/>
                </a:solidFill>
                <a:latin typeface="Hiragino Kaku Gothic Pro W3" charset="-128"/>
                <a:ea typeface="Hiragino Kaku Gothic Pro W3" charset="-128"/>
                <a:cs typeface="Hiragino Kaku Gothic Pro W3" charset="-128"/>
              </a:rPr>
              <a:t>過去の履歴に応じて動作を変えることができる</a:t>
            </a:r>
            <a:r>
              <a:rPr lang="ja-JP" altLang="en-US" dirty="0" smtClean="0">
                <a:solidFill>
                  <a:schemeClr val="accent4"/>
                </a:solidFill>
                <a:latin typeface="Hiragino Kaku Gothic Pro W3" charset="-128"/>
                <a:ea typeface="Hiragino Kaku Gothic Pro W3" charset="-128"/>
                <a:cs typeface="Hiragino Kaku Gothic Pro W3" charset="-128"/>
              </a:rPr>
              <a:t>。</a:t>
            </a:r>
            <a:endParaRPr lang="en-US" altLang="ja-JP" dirty="0" smtClean="0">
              <a:solidFill>
                <a:schemeClr val="accent4"/>
              </a:solidFill>
              <a:latin typeface="Hiragino Kaku Gothic Pro W3" charset="-128"/>
              <a:ea typeface="Hiragino Kaku Gothic Pro W3" charset="-128"/>
              <a:cs typeface="Hiragino Kaku Gothic Pro W3" charset="-128"/>
            </a:endParaRPr>
          </a:p>
          <a:p>
            <a:pPr marL="0" indent="0">
              <a:buNone/>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0" indent="0" algn="ctr">
              <a:buNone/>
              <a:defRPr sz="3600">
                <a:latin typeface="ヒラギノ角ゴ ProN W3"/>
                <a:ea typeface="ヒラギノ角ゴ ProN W3"/>
                <a:cs typeface="ヒラギノ角ゴ ProN W3"/>
                <a:sym typeface="ヒラギノ角ゴ ProN W3"/>
              </a:defRPr>
            </a:pPr>
            <a:endParaRPr lang="en-US" altLang="ja-JP" sz="3600" dirty="0" smtClean="0">
              <a:latin typeface="Hiragino Kaku Gothic Pro W3" charset="-128"/>
              <a:ea typeface="Hiragino Kaku Gothic Pro W3" charset="-128"/>
              <a:cs typeface="Hiragino Kaku Gothic Pro W3" charset="-128"/>
            </a:endParaRPr>
          </a:p>
          <a:p>
            <a:pPr marL="0" indent="0" algn="ctr">
              <a:buNone/>
              <a:defRPr sz="3600">
                <a:latin typeface="ヒラギノ角ゴ ProN W3"/>
                <a:ea typeface="ヒラギノ角ゴ ProN W3"/>
                <a:cs typeface="ヒラギノ角ゴ ProN W3"/>
                <a:sym typeface="ヒラギノ角ゴ ProN W3"/>
              </a:defRPr>
            </a:pPr>
            <a:r>
              <a:rPr lang="ja-JP" altLang="en-US" sz="3600" dirty="0" smtClean="0">
                <a:latin typeface="Hiragino Kaku Gothic Pro W3" charset="-128"/>
                <a:ea typeface="Hiragino Kaku Gothic Pro W3" charset="-128"/>
                <a:cs typeface="Hiragino Kaku Gothic Pro W3" charset="-128"/>
              </a:rPr>
              <a:t>どうや</a:t>
            </a:r>
            <a:r>
              <a:rPr lang="ja-JP" altLang="en-US" sz="3600" dirty="0">
                <a:latin typeface="Hiragino Kaku Gothic Pro W3" charset="-128"/>
                <a:ea typeface="Hiragino Kaku Gothic Pro W3" charset="-128"/>
                <a:cs typeface="Hiragino Kaku Gothic Pro W3" charset="-128"/>
              </a:rPr>
              <a:t>って音楽に</a:t>
            </a:r>
            <a:r>
              <a:rPr lang="en-US" altLang="ja-JP" sz="3600" dirty="0">
                <a:latin typeface="Hiragino Kaku Gothic Pro W3" charset="-128"/>
                <a:ea typeface="Hiragino Kaku Gothic Pro W3" charset="-128"/>
                <a:cs typeface="Hiragino Kaku Gothic Pro W3" charset="-128"/>
              </a:rPr>
              <a:t>RNN</a:t>
            </a:r>
            <a:r>
              <a:rPr lang="ja-JP" altLang="en-US" sz="3600" dirty="0">
                <a:latin typeface="Hiragino Kaku Gothic Pro W3" charset="-128"/>
                <a:ea typeface="Hiragino Kaku Gothic Pro W3" charset="-128"/>
                <a:cs typeface="Hiragino Kaku Gothic Pro W3" charset="-128"/>
              </a:rPr>
              <a:t>を用いるの？</a:t>
            </a:r>
            <a:endParaRPr lang="en-US" altLang="ja-JP" sz="3600" dirty="0">
              <a:latin typeface="Hiragino Kaku Gothic Pro W3" charset="-128"/>
              <a:ea typeface="Hiragino Kaku Gothic Pro W3" charset="-128"/>
              <a:cs typeface="Hiragino Kaku Gothic Pro W3" charset="-128"/>
            </a:endParaRPr>
          </a:p>
          <a:p>
            <a:pPr marL="0" indent="0">
              <a:buNone/>
              <a:defRPr sz="3600">
                <a:latin typeface="ヒラギノ角ゴ ProN W3"/>
                <a:ea typeface="ヒラギノ角ゴ ProN W3"/>
                <a:cs typeface="ヒラギノ角ゴ ProN W3"/>
                <a:sym typeface="ヒラギノ角ゴ ProN W3"/>
              </a:defRPr>
            </a:pPr>
            <a:endParaRPr lang="ja-JP" altLang="en-US" dirty="0">
              <a:solidFill>
                <a:schemeClr val="accent4"/>
              </a:solidFill>
              <a:latin typeface="Hiragino Kaku Gothic Pro W3" charset="-128"/>
              <a:ea typeface="Hiragino Kaku Gothic Pro W3" charset="-128"/>
              <a:cs typeface="Hiragino Kaku Gothic Pro W3" charset="-128"/>
            </a:endParaRPr>
          </a:p>
        </p:txBody>
      </p:sp>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en-US" altLang="ja-JP" sz="4400" dirty="0" smtClean="0">
                <a:latin typeface="Hiragino Kaku Gothic Pro W3" charset="-128"/>
                <a:ea typeface="Hiragino Kaku Gothic Pro W3" charset="-128"/>
                <a:cs typeface="Hiragino Kaku Gothic Pro W3" charset="-128"/>
              </a:rPr>
              <a:t>RNN</a:t>
            </a:r>
            <a:r>
              <a:rPr lang="ja-JP" altLang="en-US" sz="4400" dirty="0" smtClean="0">
                <a:latin typeface="Hiragino Kaku Gothic Pro W3" charset="-128"/>
                <a:ea typeface="Hiragino Kaku Gothic Pro W3" charset="-128"/>
                <a:cs typeface="Hiragino Kaku Gothic Pro W3" charset="-128"/>
              </a:rPr>
              <a:t>の特徴</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2" name="下矢印 1"/>
          <p:cNvSpPr/>
          <p:nvPr/>
        </p:nvSpPr>
        <p:spPr>
          <a:xfrm>
            <a:off x="5651795" y="6762307"/>
            <a:ext cx="1701209" cy="1063256"/>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657891494"/>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a:latin typeface="Hiragino Kaku Gothic Pro W3" charset="-128"/>
                <a:ea typeface="Hiragino Kaku Gothic Pro W3" charset="-128"/>
                <a:cs typeface="Hiragino Kaku Gothic Pro W3" charset="-128"/>
              </a:rPr>
              <a:t>学習パターン</a:t>
            </a:r>
            <a:r>
              <a:rPr kumimoji="1" lang="en-US" altLang="ja-JP" sz="4400" dirty="0">
                <a:latin typeface="Hiragino Kaku Gothic Pro W3" charset="-128"/>
                <a:ea typeface="Hiragino Kaku Gothic Pro W3" charset="-128"/>
                <a:cs typeface="Hiragino Kaku Gothic Pro W3" charset="-128"/>
              </a:rPr>
              <a:t>1</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2" name="テキスト プレースホルダー 1"/>
          <p:cNvSpPr>
            <a:spLocks noGrp="1"/>
          </p:cNvSpPr>
          <p:nvPr>
            <p:ph type="body" idx="1"/>
          </p:nvPr>
        </p:nvSpPr>
        <p:spPr>
          <a:xfrm>
            <a:off x="4986926" y="4102998"/>
            <a:ext cx="6581297" cy="1468461"/>
          </a:xfrm>
        </p:spPr>
        <p:txBody>
          <a:bodyPr>
            <a:noAutofit/>
          </a:bodyPr>
          <a:lstStyle/>
          <a:p>
            <a:pPr marL="0" indent="0">
              <a:buNone/>
            </a:pPr>
            <a:r>
              <a:rPr kumimoji="1" lang="ja-JP" altLang="en-US" sz="3600" u="sng" dirty="0" smtClean="0">
                <a:latin typeface="Hiragino Kaku Gothic ProN W3" charset="-128"/>
                <a:ea typeface="Hiragino Kaku Gothic ProN W3" charset="-128"/>
                <a:cs typeface="Hiragino Kaku Gothic ProN W3" charset="-128"/>
              </a:rPr>
              <a:t>過去の音符並びから</a:t>
            </a:r>
            <a:r>
              <a:rPr kumimoji="1" lang="ja-JP" altLang="en-US" sz="3600" dirty="0" smtClean="0">
                <a:solidFill>
                  <a:schemeClr val="accent4"/>
                </a:solidFill>
                <a:latin typeface="Hiragino Kaku Gothic ProN W3" charset="-128"/>
                <a:ea typeface="Hiragino Kaku Gothic ProN W3" charset="-128"/>
                <a:cs typeface="Hiragino Kaku Gothic ProN W3" charset="-128"/>
              </a:rPr>
              <a:t>右肩上がり</a:t>
            </a:r>
            <a:r>
              <a:rPr kumimoji="1" lang="ja-JP" altLang="en-US" sz="3600" dirty="0">
                <a:latin typeface="Hiragino Kaku Gothic ProN W3" charset="-128"/>
                <a:ea typeface="Hiragino Kaku Gothic ProN W3" charset="-128"/>
                <a:cs typeface="Hiragino Kaku Gothic ProN W3" charset="-128"/>
              </a:rPr>
              <a:t>と判断！</a:t>
            </a:r>
          </a:p>
          <a:p>
            <a:pPr marL="0" indent="0">
              <a:buNone/>
            </a:pPr>
            <a:endParaRPr kumimoji="1" lang="ja-JP" altLang="en-US" sz="3600" dirty="0"/>
          </a:p>
        </p:txBody>
      </p:sp>
      <p:pic>
        <p:nvPicPr>
          <p:cNvPr id="7" name="図 6">
            <a:extLst>
              <a:ext uri="{FF2B5EF4-FFF2-40B4-BE49-F238E27FC236}">
                <a16:creationId xmlns="" xmlns:a16="http://schemas.microsoft.com/office/drawing/2014/main" id="{FDBEB598-2213-446A-88F0-D2C3F1227A1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016037" y="2312791"/>
            <a:ext cx="4843508" cy="1488153"/>
          </a:xfrm>
          <a:prstGeom prst="rect">
            <a:avLst/>
          </a:prstGeom>
        </p:spPr>
      </p:pic>
      <p:sp>
        <p:nvSpPr>
          <p:cNvPr id="3" name="下矢印 2"/>
          <p:cNvSpPr/>
          <p:nvPr/>
        </p:nvSpPr>
        <p:spPr>
          <a:xfrm>
            <a:off x="3225679" y="3907269"/>
            <a:ext cx="1452647" cy="1471783"/>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24090622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a:latin typeface="Hiragino Kaku Gothic Pro W3" charset="-128"/>
                <a:ea typeface="Hiragino Kaku Gothic Pro W3" charset="-128"/>
                <a:cs typeface="Hiragino Kaku Gothic Pro W3" charset="-128"/>
              </a:rPr>
              <a:t>学習パターン</a:t>
            </a:r>
            <a:r>
              <a:rPr kumimoji="1" lang="en-US" altLang="ja-JP" sz="4400" dirty="0">
                <a:latin typeface="Hiragino Kaku Gothic Pro W3" charset="-128"/>
                <a:ea typeface="Hiragino Kaku Gothic Pro W3" charset="-128"/>
                <a:cs typeface="Hiragino Kaku Gothic Pro W3" charset="-128"/>
              </a:rPr>
              <a:t>1</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pic>
        <p:nvPicPr>
          <p:cNvPr id="7" name="図 6">
            <a:extLst>
              <a:ext uri="{FF2B5EF4-FFF2-40B4-BE49-F238E27FC236}">
                <a16:creationId xmlns="" xmlns:a16="http://schemas.microsoft.com/office/drawing/2014/main" id="{FDBEB598-2213-446A-88F0-D2C3F1227A1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016037" y="2312791"/>
            <a:ext cx="4843508" cy="1488153"/>
          </a:xfrm>
          <a:prstGeom prst="rect">
            <a:avLst/>
          </a:prstGeom>
        </p:spPr>
      </p:pic>
      <p:sp>
        <p:nvSpPr>
          <p:cNvPr id="3" name="下矢印 2"/>
          <p:cNvSpPr/>
          <p:nvPr/>
        </p:nvSpPr>
        <p:spPr>
          <a:xfrm>
            <a:off x="3225679" y="3907269"/>
            <a:ext cx="1452647" cy="1471783"/>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8" name="図 7">
            <a:extLst>
              <a:ext uri="{FF2B5EF4-FFF2-40B4-BE49-F238E27FC236}">
                <a16:creationId xmlns="" xmlns:a16="http://schemas.microsoft.com/office/drawing/2014/main" id="{EF726A78-1574-4DA6-8E1F-B7B3A6539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028" y="5272727"/>
            <a:ext cx="8304980" cy="2041202"/>
          </a:xfrm>
          <a:prstGeom prst="rect">
            <a:avLst/>
          </a:prstGeom>
        </p:spPr>
      </p:pic>
      <p:sp>
        <p:nvSpPr>
          <p:cNvPr id="4" name="テキスト プレースホルダー 3"/>
          <p:cNvSpPr>
            <a:spLocks noGrp="1"/>
          </p:cNvSpPr>
          <p:nvPr>
            <p:ph type="body" idx="1"/>
          </p:nvPr>
        </p:nvSpPr>
        <p:spPr>
          <a:xfrm>
            <a:off x="571500" y="7719237"/>
            <a:ext cx="11861800" cy="1310462"/>
          </a:xfrm>
        </p:spPr>
        <p:txBody>
          <a:bodyPr/>
          <a:lstStyle/>
          <a:p>
            <a:pPr marL="0" indent="0" algn="ctr">
              <a:buNone/>
            </a:pPr>
            <a:r>
              <a:rPr kumimoji="1" lang="ja-JP" altLang="en-US" sz="3600" dirty="0">
                <a:solidFill>
                  <a:schemeClr val="accent4"/>
                </a:solidFill>
                <a:latin typeface="Hiragino Kaku Gothic ProN W3" charset="-128"/>
                <a:ea typeface="Hiragino Kaku Gothic ProN W3" charset="-128"/>
                <a:cs typeface="Hiragino Kaku Gothic ProN W3" charset="-128"/>
              </a:rPr>
              <a:t>右肩上がり</a:t>
            </a:r>
            <a:r>
              <a:rPr kumimoji="1" lang="ja-JP" altLang="en-US" sz="3600" dirty="0">
                <a:latin typeface="Hiragino Kaku Gothic ProN W3" charset="-128"/>
                <a:ea typeface="Hiragino Kaku Gothic ProN W3" charset="-128"/>
                <a:cs typeface="Hiragino Kaku Gothic ProN W3" charset="-128"/>
              </a:rPr>
              <a:t>となるように音符を配置！</a:t>
            </a:r>
          </a:p>
          <a:p>
            <a:pPr algn="ctr"/>
            <a:endParaRPr kumimoji="1" lang="ja-JP" altLang="en-US" dirty="0">
              <a:latin typeface="Hiragino Kaku Gothic ProN W3" charset="-128"/>
              <a:ea typeface="Hiragino Kaku Gothic ProN W3" charset="-128"/>
              <a:cs typeface="Hiragino Kaku Gothic ProN W3" charset="-128"/>
            </a:endParaRPr>
          </a:p>
        </p:txBody>
      </p:sp>
    </p:spTree>
    <p:extLst>
      <p:ext uri="{BB962C8B-B14F-4D97-AF65-F5344CB8AC3E}">
        <p14:creationId xmlns:p14="http://schemas.microsoft.com/office/powerpoint/2010/main" val="152417375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a:latin typeface="Hiragino Kaku Gothic Pro W3" charset="-128"/>
                <a:ea typeface="Hiragino Kaku Gothic Pro W3" charset="-128"/>
                <a:cs typeface="Hiragino Kaku Gothic Pro W3" charset="-128"/>
              </a:rPr>
              <a:t>学習</a:t>
            </a:r>
            <a:r>
              <a:rPr kumimoji="1" lang="ja-JP" altLang="en-US" sz="4400" dirty="0" smtClean="0">
                <a:latin typeface="Hiragino Kaku Gothic Pro W3" charset="-128"/>
                <a:ea typeface="Hiragino Kaku Gothic Pro W3" charset="-128"/>
                <a:cs typeface="Hiragino Kaku Gothic Pro W3" charset="-128"/>
              </a:rPr>
              <a:t>パターン</a:t>
            </a:r>
            <a:r>
              <a:rPr kumimoji="1" lang="en-US" altLang="ja-JP" sz="4400" dirty="0" smtClean="0">
                <a:latin typeface="Hiragino Kaku Gothic Pro W3" charset="-128"/>
                <a:ea typeface="Hiragino Kaku Gothic Pro W3" charset="-128"/>
                <a:cs typeface="Hiragino Kaku Gothic Pro W3" charset="-128"/>
              </a:rPr>
              <a:t>2</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2" name="テキスト プレースホルダー 1"/>
          <p:cNvSpPr>
            <a:spLocks noGrp="1"/>
          </p:cNvSpPr>
          <p:nvPr>
            <p:ph type="body" idx="1"/>
          </p:nvPr>
        </p:nvSpPr>
        <p:spPr>
          <a:xfrm>
            <a:off x="4986926" y="4102998"/>
            <a:ext cx="6581297" cy="1468461"/>
          </a:xfrm>
        </p:spPr>
        <p:txBody>
          <a:bodyPr>
            <a:noAutofit/>
          </a:bodyPr>
          <a:lstStyle/>
          <a:p>
            <a:pPr marL="0" indent="0">
              <a:buNone/>
            </a:pPr>
            <a:r>
              <a:rPr kumimoji="1" lang="ja-JP" altLang="en-US" sz="3600" u="sng" dirty="0" smtClean="0">
                <a:latin typeface="Hiragino Kaku Gothic Pro W3" charset="-128"/>
                <a:ea typeface="Hiragino Kaku Gothic Pro W3" charset="-128"/>
                <a:cs typeface="Hiragino Kaku Gothic Pro W3" charset="-128"/>
              </a:rPr>
              <a:t>過去の音符並びから</a:t>
            </a:r>
            <a:r>
              <a:rPr kumimoji="1" lang="ja-JP" altLang="en-US" sz="3600" dirty="0" smtClean="0">
                <a:solidFill>
                  <a:schemeClr val="accent4"/>
                </a:solidFill>
                <a:latin typeface="Hiragino Kaku Gothic Pro W3" charset="-128"/>
                <a:ea typeface="Hiragino Kaku Gothic Pro W3" charset="-128"/>
                <a:cs typeface="Hiragino Kaku Gothic Pro W3" charset="-128"/>
              </a:rPr>
              <a:t>アルペジオ</a:t>
            </a:r>
            <a:r>
              <a:rPr kumimoji="1" lang="ja-JP" altLang="en-US" sz="3600" dirty="0" smtClean="0">
                <a:latin typeface="Hiragino Kaku Gothic Pro W3" charset="-128"/>
                <a:ea typeface="Hiragino Kaku Gothic Pro W3" charset="-128"/>
                <a:cs typeface="Hiragino Kaku Gothic Pro W3" charset="-128"/>
              </a:rPr>
              <a:t>と</a:t>
            </a:r>
            <a:r>
              <a:rPr kumimoji="1" lang="ja-JP" altLang="en-US" sz="3600" dirty="0">
                <a:latin typeface="Hiragino Kaku Gothic Pro W3" charset="-128"/>
                <a:ea typeface="Hiragino Kaku Gothic Pro W3" charset="-128"/>
                <a:cs typeface="Hiragino Kaku Gothic Pro W3" charset="-128"/>
              </a:rPr>
              <a:t>判断！</a:t>
            </a:r>
          </a:p>
          <a:p>
            <a:pPr marL="0" indent="0">
              <a:buNone/>
            </a:pPr>
            <a:endParaRPr kumimoji="1" lang="ja-JP" altLang="en-US" sz="3600" dirty="0"/>
          </a:p>
        </p:txBody>
      </p:sp>
      <p:pic>
        <p:nvPicPr>
          <p:cNvPr id="7" name="図 6">
            <a:extLst>
              <a:ext uri="{FF2B5EF4-FFF2-40B4-BE49-F238E27FC236}">
                <a16:creationId xmlns="" xmlns:a16="http://schemas.microsoft.com/office/drawing/2014/main" id="{FDBEB598-2213-446A-88F0-D2C3F1227A1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016037" y="2312791"/>
            <a:ext cx="4843508" cy="1488153"/>
          </a:xfrm>
          <a:prstGeom prst="rect">
            <a:avLst/>
          </a:prstGeom>
        </p:spPr>
      </p:pic>
      <p:sp>
        <p:nvSpPr>
          <p:cNvPr id="3" name="下矢印 2"/>
          <p:cNvSpPr/>
          <p:nvPr/>
        </p:nvSpPr>
        <p:spPr>
          <a:xfrm>
            <a:off x="3225679" y="3907269"/>
            <a:ext cx="1452647" cy="1471783"/>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990035726"/>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a:latin typeface="Hiragino Kaku Gothic Pro W3" charset="-128"/>
                <a:ea typeface="Hiragino Kaku Gothic Pro W3" charset="-128"/>
                <a:cs typeface="Hiragino Kaku Gothic Pro W3" charset="-128"/>
              </a:rPr>
              <a:t>学習</a:t>
            </a:r>
            <a:r>
              <a:rPr kumimoji="1" lang="ja-JP" altLang="en-US" sz="4400" dirty="0" smtClean="0">
                <a:latin typeface="Hiragino Kaku Gothic Pro W3" charset="-128"/>
                <a:ea typeface="Hiragino Kaku Gothic Pro W3" charset="-128"/>
                <a:cs typeface="Hiragino Kaku Gothic Pro W3" charset="-128"/>
              </a:rPr>
              <a:t>パターン</a:t>
            </a:r>
            <a:r>
              <a:rPr kumimoji="1" lang="en-US" altLang="ja-JP" sz="4400" dirty="0" smtClean="0">
                <a:latin typeface="Hiragino Kaku Gothic Pro W3" charset="-128"/>
                <a:ea typeface="Hiragino Kaku Gothic Pro W3" charset="-128"/>
                <a:cs typeface="Hiragino Kaku Gothic Pro W3" charset="-128"/>
              </a:rPr>
              <a:t>2</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pic>
        <p:nvPicPr>
          <p:cNvPr id="7" name="図 6">
            <a:extLst>
              <a:ext uri="{FF2B5EF4-FFF2-40B4-BE49-F238E27FC236}">
                <a16:creationId xmlns="" xmlns:a16="http://schemas.microsoft.com/office/drawing/2014/main" id="{FDBEB598-2213-446A-88F0-D2C3F1227A1B}"/>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2016037" y="2312791"/>
            <a:ext cx="4843508" cy="1488153"/>
          </a:xfrm>
          <a:prstGeom prst="rect">
            <a:avLst/>
          </a:prstGeom>
        </p:spPr>
      </p:pic>
      <p:sp>
        <p:nvSpPr>
          <p:cNvPr id="3" name="下矢印 2"/>
          <p:cNvSpPr/>
          <p:nvPr/>
        </p:nvSpPr>
        <p:spPr>
          <a:xfrm>
            <a:off x="3225679" y="3907269"/>
            <a:ext cx="1452647" cy="1471783"/>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10" name="図 9">
            <a:extLst>
              <a:ext uri="{FF2B5EF4-FFF2-40B4-BE49-F238E27FC236}">
                <a16:creationId xmlns="" xmlns:a16="http://schemas.microsoft.com/office/drawing/2014/main" id="{D42BEB84-48FF-4A21-A8FE-8BD2E6BE90B3}"/>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1808511" y="5403929"/>
            <a:ext cx="7924317" cy="1826207"/>
          </a:xfrm>
          <a:prstGeom prst="rect">
            <a:avLst/>
          </a:prstGeom>
        </p:spPr>
      </p:pic>
      <p:sp>
        <p:nvSpPr>
          <p:cNvPr id="4" name="テキスト プレースホルダー 3"/>
          <p:cNvSpPr>
            <a:spLocks noGrp="1"/>
          </p:cNvSpPr>
          <p:nvPr>
            <p:ph type="body" idx="1"/>
          </p:nvPr>
        </p:nvSpPr>
        <p:spPr>
          <a:xfrm>
            <a:off x="571500" y="7719237"/>
            <a:ext cx="11861800" cy="1310462"/>
          </a:xfrm>
        </p:spPr>
        <p:txBody>
          <a:bodyPr/>
          <a:lstStyle/>
          <a:p>
            <a:pPr marL="0" indent="0" algn="ctr">
              <a:buNone/>
            </a:pPr>
            <a:r>
              <a:rPr kumimoji="1" lang="ja-JP" altLang="en-US" sz="3600" dirty="0" smtClean="0">
                <a:solidFill>
                  <a:schemeClr val="accent4"/>
                </a:solidFill>
                <a:latin typeface="Hiragino Kaku Gothic Pro W3" charset="-128"/>
                <a:ea typeface="Hiragino Kaku Gothic Pro W3" charset="-128"/>
                <a:cs typeface="Hiragino Kaku Gothic Pro W3" charset="-128"/>
              </a:rPr>
              <a:t>アルペジオ</a:t>
            </a:r>
            <a:r>
              <a:rPr kumimoji="1" lang="ja-JP" altLang="en-US" sz="3600" dirty="0" smtClean="0">
                <a:latin typeface="Hiragino Kaku Gothic Pro W3" charset="-128"/>
                <a:ea typeface="Hiragino Kaku Gothic Pro W3" charset="-128"/>
                <a:cs typeface="Hiragino Kaku Gothic Pro W3" charset="-128"/>
              </a:rPr>
              <a:t>と</a:t>
            </a:r>
            <a:r>
              <a:rPr kumimoji="1" lang="ja-JP" altLang="en-US" sz="3600" dirty="0">
                <a:latin typeface="Hiragino Kaku Gothic Pro W3" charset="-128"/>
                <a:ea typeface="Hiragino Kaku Gothic Pro W3" charset="-128"/>
                <a:cs typeface="Hiragino Kaku Gothic Pro W3" charset="-128"/>
              </a:rPr>
              <a:t>なるように音符を配置！</a:t>
            </a:r>
          </a:p>
          <a:p>
            <a:pPr algn="ctr"/>
            <a:endParaRPr kumimoji="1" lang="ja-JP" altLang="en-US" dirty="0"/>
          </a:p>
        </p:txBody>
      </p:sp>
    </p:spTree>
    <p:extLst>
      <p:ext uri="{BB962C8B-B14F-4D97-AF65-F5344CB8AC3E}">
        <p14:creationId xmlns:p14="http://schemas.microsoft.com/office/powerpoint/2010/main" val="1247159251"/>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アルペジオ : </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コードの構成音のみで構成された上昇、下降フレーズ</a:t>
            </a:r>
          </a:p>
          <a:p>
            <a:pPr marL="528637" indent="-528637">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例. アルペジオの上昇(左), 下降フレーズ(右)</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(コード : Fメジャー)</a:t>
            </a: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学習パターン</a:t>
            </a:r>
            <a:r>
              <a:rPr lang="en-US" altLang="ja-JP" dirty="0" smtClean="0">
                <a:latin typeface="Hiragino Kaku Gothic Pro W3" charset="-128"/>
                <a:ea typeface="Hiragino Kaku Gothic Pro W3" charset="-128"/>
                <a:cs typeface="Hiragino Kaku Gothic Pro W3" charset="-128"/>
              </a:rPr>
              <a:t>2</a:t>
            </a:r>
            <a:endParaRPr dirty="0">
              <a:latin typeface="Hiragino Kaku Gothic Pro W3" charset="-128"/>
              <a:ea typeface="Hiragino Kaku Gothic Pro W3" charset="-128"/>
              <a:cs typeface="Hiragino Kaku Gothic Pro W3" charset="-128"/>
            </a:endParaRPr>
          </a:p>
        </p:txBody>
      </p:sp>
      <p:grpSp>
        <p:nvGrpSpPr>
          <p:cNvPr id="196" name="グループ"/>
          <p:cNvGrpSpPr/>
          <p:nvPr/>
        </p:nvGrpSpPr>
        <p:grpSpPr>
          <a:xfrm>
            <a:off x="999439" y="6240017"/>
            <a:ext cx="11005922" cy="1252263"/>
            <a:chOff x="0" y="0"/>
            <a:chExt cx="11005920" cy="1252262"/>
          </a:xfrm>
        </p:grpSpPr>
        <p:pic>
          <p:nvPicPr>
            <p:cNvPr id="194" name="図 4" descr="図 4"/>
            <p:cNvPicPr>
              <a:picLocks noChangeAspect="1"/>
            </p:cNvPicPr>
            <p:nvPr/>
          </p:nvPicPr>
          <p:blipFill>
            <a:blip r:embed="rId3">
              <a:extLst/>
            </a:blip>
            <a:stretch>
              <a:fillRect/>
            </a:stretch>
          </p:blipFill>
          <p:spPr>
            <a:xfrm>
              <a:off x="0" y="31013"/>
              <a:ext cx="5124282" cy="1190237"/>
            </a:xfrm>
            <a:prstGeom prst="rect">
              <a:avLst/>
            </a:prstGeom>
            <a:ln w="12700" cap="flat">
              <a:noFill/>
              <a:miter lim="400000"/>
            </a:ln>
            <a:effectLst/>
          </p:spPr>
        </p:pic>
        <p:pic>
          <p:nvPicPr>
            <p:cNvPr id="195" name="図 5" descr="図 5"/>
            <p:cNvPicPr>
              <a:picLocks noChangeAspect="1"/>
            </p:cNvPicPr>
            <p:nvPr/>
          </p:nvPicPr>
          <p:blipFill>
            <a:blip r:embed="rId4">
              <a:extLst/>
            </a:blip>
            <a:stretch>
              <a:fillRect/>
            </a:stretch>
          </p:blipFill>
          <p:spPr>
            <a:xfrm>
              <a:off x="5614601" y="0"/>
              <a:ext cx="5391320" cy="1252263"/>
            </a:xfrm>
            <a:prstGeom prst="rect">
              <a:avLst/>
            </a:prstGeom>
            <a:ln w="12700" cap="flat">
              <a:noFill/>
              <a:miter lim="400000"/>
            </a:ln>
            <a:effectLst/>
          </p:spPr>
        </p:pic>
      </p:gr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4" name="テキスト プレースホルダー 3"/>
          <p:cNvSpPr>
            <a:spLocks noGrp="1"/>
          </p:cNvSpPr>
          <p:nvPr>
            <p:ph type="body" idx="1"/>
          </p:nvPr>
        </p:nvSpPr>
        <p:spPr>
          <a:xfrm>
            <a:off x="571500" y="7719237"/>
            <a:ext cx="11861800" cy="1310462"/>
          </a:xfrm>
        </p:spPr>
        <p:txBody>
          <a:bodyPr/>
          <a:lstStyle/>
          <a:p>
            <a:r>
              <a:rPr kumimoji="1" lang="ja-JP" altLang="en-US" sz="3600" dirty="0" smtClean="0">
                <a:latin typeface="Hiragino Kaku Gothic Pro W3" charset="-128"/>
                <a:ea typeface="Hiragino Kaku Gothic Pro W3" charset="-128"/>
                <a:cs typeface="Hiragino Kaku Gothic Pro W3" charset="-128"/>
              </a:rPr>
              <a:t>入出力は</a:t>
            </a:r>
            <a:r>
              <a:rPr kumimoji="1" lang="en-US" altLang="ja-JP" sz="3600" dirty="0" smtClean="0">
                <a:latin typeface="Hiragino Kaku Gothic Pro W3" charset="-128"/>
                <a:ea typeface="Hiragino Kaku Gothic Pro W3" charset="-128"/>
                <a:cs typeface="Hiragino Kaku Gothic Pro W3" charset="-128"/>
              </a:rPr>
              <a:t>MIDI</a:t>
            </a:r>
            <a:r>
              <a:rPr kumimoji="1" lang="ja-JP" altLang="en-US" sz="3600" dirty="0" smtClean="0">
                <a:latin typeface="Hiragino Kaku Gothic Pro W3" charset="-128"/>
                <a:ea typeface="Hiragino Kaku Gothic Pro W3" charset="-128"/>
                <a:cs typeface="Hiragino Kaku Gothic Pro W3" charset="-128"/>
              </a:rPr>
              <a:t>ファイルで行う</a:t>
            </a:r>
            <a:endParaRPr kumimoji="1" lang="ja-JP" altLang="en-US" sz="3600" dirty="0">
              <a:latin typeface="Hiragino Kaku Gothic Pro W3" charset="-128"/>
              <a:ea typeface="Hiragino Kaku Gothic Pro W3" charset="-128"/>
              <a:cs typeface="Hiragino Kaku Gothic Pro W3" charset="-128"/>
            </a:endParaRPr>
          </a:p>
        </p:txBody>
      </p:sp>
      <p:grpSp>
        <p:nvGrpSpPr>
          <p:cNvPr id="8" name="図形グループ 7"/>
          <p:cNvGrpSpPr/>
          <p:nvPr/>
        </p:nvGrpSpPr>
        <p:grpSpPr>
          <a:xfrm>
            <a:off x="571500" y="2283190"/>
            <a:ext cx="11801747" cy="4473656"/>
            <a:chOff x="765894" y="1892405"/>
            <a:chExt cx="11801747" cy="4473656"/>
          </a:xfrm>
        </p:grpSpPr>
        <p:pic>
          <p:nvPicPr>
            <p:cNvPr id="2" name="図 1"/>
            <p:cNvPicPr>
              <a:picLocks noChangeAspect="1"/>
            </p:cNvPicPr>
            <p:nvPr/>
          </p:nvPicPr>
          <p:blipFill>
            <a:blip r:embed="rId3"/>
            <a:stretch>
              <a:fillRect/>
            </a:stretch>
          </p:blipFill>
          <p:spPr>
            <a:xfrm>
              <a:off x="765894" y="2757818"/>
              <a:ext cx="3141823" cy="1856711"/>
            </a:xfrm>
            <a:prstGeom prst="rect">
              <a:avLst/>
            </a:prstGeom>
          </p:spPr>
        </p:pic>
        <p:sp>
          <p:nvSpPr>
            <p:cNvPr id="5" name="テキスト ボックス 4"/>
            <p:cNvSpPr txBox="1"/>
            <p:nvPr/>
          </p:nvSpPr>
          <p:spPr>
            <a:xfrm>
              <a:off x="1539363" y="4614529"/>
              <a:ext cx="1594884" cy="1143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MIDI</a:t>
              </a: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ファイル</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pic>
          <p:nvPicPr>
            <p:cNvPr id="6" name="図 5"/>
            <p:cNvPicPr>
              <a:picLocks noChangeAspect="1"/>
            </p:cNvPicPr>
            <p:nvPr/>
          </p:nvPicPr>
          <p:blipFill>
            <a:blip r:embed="rId4"/>
            <a:stretch>
              <a:fillRect/>
            </a:stretch>
          </p:blipFill>
          <p:spPr>
            <a:xfrm>
              <a:off x="5016500" y="1892405"/>
              <a:ext cx="3300535" cy="3587538"/>
            </a:xfrm>
            <a:prstGeom prst="rect">
              <a:avLst/>
            </a:prstGeom>
          </p:spPr>
        </p:pic>
        <p:pic>
          <p:nvPicPr>
            <p:cNvPr id="13" name="図 12"/>
            <p:cNvPicPr>
              <a:picLocks noChangeAspect="1"/>
            </p:cNvPicPr>
            <p:nvPr/>
          </p:nvPicPr>
          <p:blipFill>
            <a:blip r:embed="rId3"/>
            <a:stretch>
              <a:fillRect/>
            </a:stretch>
          </p:blipFill>
          <p:spPr>
            <a:xfrm>
              <a:off x="9425818" y="2762479"/>
              <a:ext cx="3141823" cy="1856711"/>
            </a:xfrm>
            <a:prstGeom prst="rect">
              <a:avLst/>
            </a:prstGeom>
          </p:spPr>
        </p:pic>
        <p:sp>
          <p:nvSpPr>
            <p:cNvPr id="14" name="テキスト ボックス 13"/>
            <p:cNvSpPr txBox="1"/>
            <p:nvPr/>
          </p:nvSpPr>
          <p:spPr>
            <a:xfrm>
              <a:off x="10199287" y="4619190"/>
              <a:ext cx="1594884" cy="11439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MIDI</a:t>
              </a: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ファイル</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15" name="テキスト ボックス 14"/>
            <p:cNvSpPr txBox="1"/>
            <p:nvPr/>
          </p:nvSpPr>
          <p:spPr>
            <a:xfrm>
              <a:off x="6252097" y="5653045"/>
              <a:ext cx="1594884"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i="0" u="none" strike="noStrike" cap="none" spc="28" normalizeH="0" baseline="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RNN</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grpSp>
      <p:sp>
        <p:nvSpPr>
          <p:cNvPr id="16" name="右矢印 15"/>
          <p:cNvSpPr/>
          <p:nvPr/>
        </p:nvSpPr>
        <p:spPr>
          <a:xfrm>
            <a:off x="4061637" y="4076958"/>
            <a:ext cx="595423" cy="92835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19" name="右矢印 18"/>
          <p:cNvSpPr/>
          <p:nvPr/>
        </p:nvSpPr>
        <p:spPr>
          <a:xfrm>
            <a:off x="8251657" y="4076958"/>
            <a:ext cx="595423" cy="92835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149063986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Fractal.png" descr="Fractal.png"/>
          <p:cNvPicPr>
            <a:picLocks noGrp="1" noChangeAspect="1"/>
          </p:cNvPicPr>
          <p:nvPr>
            <p:ph type="pic" idx="13"/>
          </p:nvPr>
        </p:nvPicPr>
        <p:blipFill>
          <a:blip r:embed="rId3">
            <a:extLst/>
          </a:blip>
          <a:srcRect l="13" r="88763"/>
          <a:stretch>
            <a:fillRect/>
          </a:stretch>
        </p:blipFill>
        <p:spPr>
          <a:prstGeom prst="rect">
            <a:avLst/>
          </a:prstGeom>
        </p:spPr>
      </p:pic>
      <p:sp>
        <p:nvSpPr>
          <p:cNvPr id="146" name="線"/>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47" name="目次"/>
          <p:cNvSpPr txBox="1">
            <a:spLocks noGrp="1"/>
          </p:cNvSpPr>
          <p:nvPr>
            <p:ph type="title"/>
          </p:nvPr>
        </p:nvSpPr>
        <p:spPr>
          <a:xfrm>
            <a:off x="571499" y="395759"/>
            <a:ext cx="6451601" cy="7213601"/>
          </a:xfrm>
          <a:prstGeom prst="rect">
            <a:avLst/>
          </a:prstGeom>
        </p:spPr>
        <p:txBody>
          <a:bodyPr/>
          <a:lstStyle>
            <a:lvl1pPr>
              <a:defRPr sz="4800">
                <a:latin typeface="ヒラギノ角ゴ Pro W3"/>
                <a:ea typeface="ヒラギノ角ゴ Pro W3"/>
                <a:cs typeface="ヒラギノ角ゴ Pro W3"/>
                <a:sym typeface="ヒラギノ角ゴ Pro W3"/>
              </a:defRPr>
            </a:lvl1pPr>
          </a:lstStyle>
          <a:p>
            <a:r>
              <a:rPr dirty="0"/>
              <a:t> </a:t>
            </a:r>
            <a:r>
              <a:rPr lang="ja-JP" altLang="en-US" dirty="0" smtClean="0"/>
              <a:t>概要</a:t>
            </a:r>
            <a:endParaRPr dirty="0"/>
          </a:p>
        </p:txBody>
      </p:sp>
      <p:sp>
        <p:nvSpPr>
          <p:cNvPr id="148" name="本プロジェクトの目標と目的…"/>
          <p:cNvSpPr txBox="1">
            <a:spLocks noGrp="1"/>
          </p:cNvSpPr>
          <p:nvPr>
            <p:ph type="body" sz="quarter" idx="1"/>
          </p:nvPr>
        </p:nvSpPr>
        <p:spPr>
          <a:xfrm>
            <a:off x="105792" y="81075"/>
            <a:ext cx="5397501" cy="4071498"/>
          </a:xfrm>
          <a:prstGeom prst="rect">
            <a:avLst/>
          </a:prstGeom>
        </p:spPr>
        <p:txBody>
          <a:bodyPr/>
          <a:lstStyle/>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本プロジェクトの目標と目的</a:t>
            </a: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学習システムの概要</a:t>
            </a: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lang="ja-JP" altLang="en-US" dirty="0" smtClean="0"/>
              <a:t>結果</a:t>
            </a:r>
            <a:endParaRPr dirty="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a:t>まとめ</a:t>
            </a: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en-US" altLang="ja-JP" sz="4400" dirty="0" smtClean="0">
                <a:latin typeface="Hiragino Kaku Gothic Pro W3" charset="-128"/>
                <a:ea typeface="Hiragino Kaku Gothic Pro W3" charset="-128"/>
                <a:cs typeface="Hiragino Kaku Gothic Pro W3" charset="-128"/>
              </a:rPr>
              <a:t>RNN</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grpSp>
        <p:nvGrpSpPr>
          <p:cNvPr id="50" name="図形グループ 49"/>
          <p:cNvGrpSpPr/>
          <p:nvPr/>
        </p:nvGrpSpPr>
        <p:grpSpPr>
          <a:xfrm>
            <a:off x="3349256" y="2155789"/>
            <a:ext cx="6306287" cy="6717041"/>
            <a:chOff x="2470002" y="2097830"/>
            <a:chExt cx="6306287" cy="6717041"/>
          </a:xfrm>
        </p:grpSpPr>
        <p:sp>
          <p:nvSpPr>
            <p:cNvPr id="5" name="正方形/長方形 4"/>
            <p:cNvSpPr/>
            <p:nvPr/>
          </p:nvSpPr>
          <p:spPr>
            <a:xfrm>
              <a:off x="4995824" y="2097830"/>
              <a:ext cx="1254642" cy="573917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grpSp>
          <p:nvGrpSpPr>
            <p:cNvPr id="47" name="図形グループ 46"/>
            <p:cNvGrpSpPr/>
            <p:nvPr/>
          </p:nvGrpSpPr>
          <p:grpSpPr>
            <a:xfrm>
              <a:off x="2470002" y="2798375"/>
              <a:ext cx="1254642" cy="4338084"/>
              <a:chOff x="2470002" y="3345268"/>
              <a:chExt cx="1254642" cy="4338084"/>
            </a:xfrm>
          </p:grpSpPr>
          <p:sp>
            <p:nvSpPr>
              <p:cNvPr id="2" name="正方形/長方形 1"/>
              <p:cNvSpPr/>
              <p:nvPr/>
            </p:nvSpPr>
            <p:spPr>
              <a:xfrm>
                <a:off x="2470002" y="3345268"/>
                <a:ext cx="1254642" cy="433808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
            <p:nvSpPr>
              <p:cNvPr id="11" name="テキスト ボックス 10"/>
              <p:cNvSpPr txBox="1"/>
              <p:nvPr/>
            </p:nvSpPr>
            <p:spPr>
              <a:xfrm>
                <a:off x="2708645" y="3682767"/>
                <a:ext cx="910506" cy="38114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Rtl"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b="1" i="0" u="none" strike="noStrike" cap="none" spc="28"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INPUT</a:t>
                </a:r>
                <a:endParaRPr kumimoji="0" lang="ja-JP" altLang="en-US" sz="2800" b="1" i="0" u="none" strike="noStrike" cap="none" spc="28" normalizeH="0" baseline="0" dirty="0">
                  <a:ln>
                    <a:noFill/>
                  </a:ln>
                  <a:solidFill>
                    <a:schemeClr val="bg1"/>
                  </a:solidFill>
                  <a:effectLst/>
                  <a:uFillTx/>
                  <a:latin typeface="Hiragino Kaku Gothic Pro W6" charset="-128"/>
                  <a:ea typeface="Hiragino Kaku Gothic Pro W6" charset="-128"/>
                  <a:cs typeface="Hiragino Kaku Gothic Pro W6" charset="-128"/>
                  <a:sym typeface="Iowan Old Style"/>
                </a:endParaRPr>
              </a:p>
            </p:txBody>
          </p:sp>
        </p:grpSp>
        <p:grpSp>
          <p:nvGrpSpPr>
            <p:cNvPr id="48" name="図形グループ 47"/>
            <p:cNvGrpSpPr/>
            <p:nvPr/>
          </p:nvGrpSpPr>
          <p:grpSpPr>
            <a:xfrm>
              <a:off x="7521647" y="2798375"/>
              <a:ext cx="1254642" cy="4361005"/>
              <a:chOff x="7521647" y="3345268"/>
              <a:chExt cx="1254642" cy="4361005"/>
            </a:xfrm>
          </p:grpSpPr>
          <p:sp>
            <p:nvSpPr>
              <p:cNvPr id="26" name="正方形/長方形 25"/>
              <p:cNvSpPr/>
              <p:nvPr/>
            </p:nvSpPr>
            <p:spPr>
              <a:xfrm>
                <a:off x="7521647" y="3345268"/>
                <a:ext cx="1254642" cy="433808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8" name="テキスト ボックス 37"/>
              <p:cNvSpPr txBox="1"/>
              <p:nvPr/>
            </p:nvSpPr>
            <p:spPr>
              <a:xfrm>
                <a:off x="7760290" y="3470707"/>
                <a:ext cx="910506" cy="42355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Rtl"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b="1" i="0" u="none" strike="noStrike" cap="none" spc="28"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OUTPUT</a:t>
                </a:r>
                <a:endParaRPr kumimoji="0" lang="ja-JP" altLang="en-US" sz="2800" b="1" i="0" u="none" strike="noStrike" cap="none" spc="28" normalizeH="0" baseline="0" dirty="0">
                  <a:ln>
                    <a:noFill/>
                  </a:ln>
                  <a:solidFill>
                    <a:schemeClr val="bg1"/>
                  </a:solidFill>
                  <a:effectLst/>
                  <a:uFillTx/>
                  <a:latin typeface="Hiragino Kaku Gothic Pro W6" charset="-128"/>
                  <a:ea typeface="Hiragino Kaku Gothic Pro W6" charset="-128"/>
                  <a:cs typeface="Hiragino Kaku Gothic Pro W6" charset="-128"/>
                  <a:sym typeface="Iowan Old Style"/>
                </a:endParaRPr>
              </a:p>
            </p:txBody>
          </p:sp>
        </p:grpSp>
        <p:sp>
          <p:nvSpPr>
            <p:cNvPr id="43" name="環状矢印 42"/>
            <p:cNvSpPr/>
            <p:nvPr/>
          </p:nvSpPr>
          <p:spPr>
            <a:xfrm rot="10800000">
              <a:off x="4834033" y="7056955"/>
              <a:ext cx="1578223" cy="1757916"/>
            </a:xfrm>
            <a:prstGeom prst="circular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49" name="右矢印 48"/>
            <p:cNvSpPr/>
            <p:nvPr/>
          </p:nvSpPr>
          <p:spPr>
            <a:xfrm>
              <a:off x="3836321"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52" name="右矢印 51"/>
            <p:cNvSpPr/>
            <p:nvPr/>
          </p:nvSpPr>
          <p:spPr>
            <a:xfrm>
              <a:off x="6373044"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53" name="テキスト ボックス 52"/>
            <p:cNvSpPr txBox="1"/>
            <p:nvPr/>
          </p:nvSpPr>
          <p:spPr>
            <a:xfrm>
              <a:off x="5243774" y="2960723"/>
              <a:ext cx="910506" cy="4023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Rtl"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b="1" i="0" u="none" strike="noStrike" cap="none" spc="28"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HIDDEN</a:t>
              </a:r>
              <a:r>
                <a:rPr kumimoji="0" lang="en-US" altLang="ja-JP" sz="2800" b="1" i="0" u="none" strike="noStrike" cap="none" spc="28" normalizeH="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 </a:t>
              </a:r>
              <a:endParaRPr kumimoji="0" lang="ja-JP" altLang="en-US" sz="2800" b="1" i="0" u="none" strike="noStrike" cap="none" spc="28" normalizeH="0" baseline="0" dirty="0">
                <a:ln>
                  <a:noFill/>
                </a:ln>
                <a:solidFill>
                  <a:schemeClr val="bg1"/>
                </a:solidFill>
                <a:effectLst/>
                <a:uFillTx/>
                <a:latin typeface="Hiragino Kaku Gothic Pro W6" charset="-128"/>
                <a:ea typeface="Hiragino Kaku Gothic Pro W6" charset="-128"/>
                <a:cs typeface="Hiragino Kaku Gothic Pro W6" charset="-128"/>
                <a:sym typeface="Iowan Old Style"/>
              </a:endParaRPr>
            </a:p>
          </p:txBody>
        </p:sp>
      </p:grpSp>
    </p:spTree>
    <p:extLst>
      <p:ext uri="{BB962C8B-B14F-4D97-AF65-F5344CB8AC3E}">
        <p14:creationId xmlns:p14="http://schemas.microsoft.com/office/powerpoint/2010/main" val="790484442"/>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a:t>
            </a:r>
            <a:r>
              <a:rPr lang="en-US" altLang="ja-JP" dirty="0" smtClean="0">
                <a:latin typeface="Hiragino Kaku Gothic Pro W3" charset="-128"/>
                <a:ea typeface="Hiragino Kaku Gothic Pro W3" charset="-128"/>
                <a:cs typeface="Hiragino Kaku Gothic Pro W3" charset="-128"/>
              </a:rPr>
              <a:t>Charlie </a:t>
            </a:r>
            <a:r>
              <a:rPr lang="en-US" altLang="ja-JP" dirty="0">
                <a:latin typeface="Hiragino Kaku Gothic Pro W3" charset="-128"/>
                <a:ea typeface="Hiragino Kaku Gothic Pro W3" charset="-128"/>
                <a:cs typeface="Hiragino Kaku Gothic Pro W3" charset="-128"/>
              </a:rPr>
              <a:t>Parker </a:t>
            </a:r>
            <a:r>
              <a:rPr lang="en-US" altLang="ja-JP" dirty="0" err="1">
                <a:latin typeface="Hiragino Kaku Gothic Pro W3" charset="-128"/>
                <a:ea typeface="Hiragino Kaku Gothic Pro W3" charset="-128"/>
                <a:cs typeface="Hiragino Kaku Gothic Pro W3" charset="-128"/>
              </a:rPr>
              <a:t>Omnibook</a:t>
            </a:r>
            <a:r>
              <a:rPr lang="en-US" altLang="ja-JP" dirty="0">
                <a:latin typeface="Hiragino Kaku Gothic Pro W3" charset="-128"/>
                <a:ea typeface="Hiragino Kaku Gothic Pro W3" charset="-128"/>
                <a:cs typeface="Hiragino Kaku Gothic Pro W3" charset="-128"/>
              </a:rPr>
              <a:t>: For </a:t>
            </a:r>
            <a:r>
              <a:rPr lang="en-US" altLang="ja-JP" dirty="0" smtClean="0">
                <a:latin typeface="Hiragino Kaku Gothic Pro W3" charset="-128"/>
                <a:ea typeface="Hiragino Kaku Gothic Pro W3" charset="-128"/>
                <a:cs typeface="Hiragino Kaku Gothic Pro W3" charset="-128"/>
              </a:rPr>
              <a:t>C</a:t>
            </a:r>
            <a:r>
              <a:rPr lang="ja-JP" altLang="en-US" dirty="0" smtClean="0">
                <a:latin typeface="Hiragino Kaku Gothic Pro W3" charset="-128"/>
                <a:ea typeface="Hiragino Kaku Gothic Pro W3" charset="-128"/>
                <a:cs typeface="Hiragino Kaku Gothic Pro W3" charset="-128"/>
              </a:rPr>
              <a:t>　</a:t>
            </a:r>
            <a:r>
              <a:rPr lang="en-US" altLang="ja-JP" dirty="0" smtClean="0">
                <a:latin typeface="Hiragino Kaku Gothic Pro W3" charset="-128"/>
                <a:ea typeface="Hiragino Kaku Gothic Pro W3" charset="-128"/>
                <a:cs typeface="Hiragino Kaku Gothic Pro W3" charset="-128"/>
              </a:rPr>
              <a:t>Instruments</a:t>
            </a:r>
            <a:r>
              <a:rPr lang="en-US" altLang="ja-JP" dirty="0">
                <a:latin typeface="Hiragino Kaku Gothic Pro W3" charset="-128"/>
                <a:ea typeface="Hiragino Kaku Gothic Pro W3" charset="-128"/>
                <a:cs typeface="Hiragino Kaku Gothic Pro W3" charset="-128"/>
              </a:rPr>
              <a:t>.(Treble Clef Version</a:t>
            </a:r>
            <a:r>
              <a:rPr lang="en-US" altLang="ja-JP" dirty="0" smtClean="0">
                <a:latin typeface="Hiragino Kaku Gothic Pro W3" charset="-128"/>
                <a:ea typeface="Hiragino Kaku Gothic Pro W3" charset="-128"/>
                <a:cs typeface="Hiragino Kaku Gothic Pro W3" charset="-128"/>
              </a:rPr>
              <a:t>)</a:t>
            </a:r>
            <a:r>
              <a:rPr lang="ja-JP" altLang="en-US" dirty="0" smtClean="0">
                <a:latin typeface="Hiragino Kaku Gothic Pro W3" charset="-128"/>
                <a:ea typeface="Hiragino Kaku Gothic Pro W3" charset="-128"/>
                <a:cs typeface="Hiragino Kaku Gothic Pro W3" charset="-128"/>
              </a:rPr>
              <a:t>」</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a:t>
            </a:r>
            <a:r>
              <a:rPr lang="en-US" altLang="ja-JP" dirty="0" smtClean="0">
                <a:latin typeface="Hiragino Kaku Gothic Pro W3" charset="-128"/>
                <a:ea typeface="Hiragino Kaku Gothic Pro W3" charset="-128"/>
                <a:cs typeface="Hiragino Kaku Gothic Pro W3" charset="-128"/>
              </a:rPr>
              <a:t>Miles </a:t>
            </a:r>
            <a:r>
              <a:rPr lang="en-US" altLang="ja-JP" dirty="0">
                <a:latin typeface="Hiragino Kaku Gothic Pro W3" charset="-128"/>
                <a:ea typeface="Hiragino Kaku Gothic Pro W3" charset="-128"/>
                <a:cs typeface="Hiragino Kaku Gothic Pro W3" charset="-128"/>
              </a:rPr>
              <a:t>Davis </a:t>
            </a:r>
            <a:r>
              <a:rPr lang="en-US" altLang="ja-JP" dirty="0" err="1">
                <a:latin typeface="Hiragino Kaku Gothic Pro W3" charset="-128"/>
                <a:ea typeface="Hiragino Kaku Gothic Pro W3" charset="-128"/>
                <a:cs typeface="Hiragino Kaku Gothic Pro W3" charset="-128"/>
              </a:rPr>
              <a:t>Omnibook</a:t>
            </a:r>
            <a:r>
              <a:rPr lang="en-US" altLang="ja-JP" dirty="0">
                <a:latin typeface="Hiragino Kaku Gothic Pro W3" charset="-128"/>
                <a:ea typeface="Hiragino Kaku Gothic Pro W3" charset="-128"/>
                <a:cs typeface="Hiragino Kaku Gothic Pro W3" charset="-128"/>
              </a:rPr>
              <a:t>: For C </a:t>
            </a:r>
            <a:r>
              <a:rPr lang="en-US" altLang="ja-JP" dirty="0" smtClean="0">
                <a:latin typeface="Hiragino Kaku Gothic Pro W3" charset="-128"/>
                <a:ea typeface="Hiragino Kaku Gothic Pro W3" charset="-128"/>
                <a:cs typeface="Hiragino Kaku Gothic Pro W3" charset="-128"/>
              </a:rPr>
              <a:t>Instruments</a:t>
            </a:r>
            <a:r>
              <a:rPr lang="ja-JP" altLang="en-US" dirty="0" smtClean="0">
                <a:latin typeface="Hiragino Kaku Gothic Pro W3" charset="-128"/>
                <a:ea typeface="Hiragino Kaku Gothic Pro W3" charset="-128"/>
                <a:cs typeface="Hiragino Kaku Gothic Pro W3" charset="-128"/>
              </a:rPr>
              <a:t>」</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kumimoji="1" lang="ja-JP" altLang="en-US" dirty="0" smtClean="0">
                <a:latin typeface="Hiragino Kaku Gothic Pro W3" charset="-128"/>
                <a:ea typeface="Hiragino Kaku Gothic Pro W3" charset="-128"/>
                <a:cs typeface="Hiragino Kaku Gothic Pro W3" charset="-128"/>
              </a:rPr>
              <a:t>この</a:t>
            </a:r>
            <a:r>
              <a:rPr kumimoji="1" lang="en-US" altLang="ja-JP" dirty="0" smtClean="0">
                <a:latin typeface="Hiragino Kaku Gothic Pro W3" charset="-128"/>
                <a:ea typeface="Hiragino Kaku Gothic Pro W3" charset="-128"/>
                <a:cs typeface="Hiragino Kaku Gothic Pro W3" charset="-128"/>
              </a:rPr>
              <a:t>2</a:t>
            </a:r>
            <a:r>
              <a:rPr kumimoji="1" lang="ja-JP" altLang="en-US" dirty="0" smtClean="0">
                <a:latin typeface="Hiragino Kaku Gothic Pro W3" charset="-128"/>
                <a:ea typeface="Hiragino Kaku Gothic Pro W3" charset="-128"/>
                <a:cs typeface="Hiragino Kaku Gothic Pro W3" charset="-128"/>
              </a:rPr>
              <a:t>つの本に載っている約</a:t>
            </a:r>
            <a:r>
              <a:rPr kumimoji="1" lang="en-US" altLang="ja-JP" dirty="0" smtClean="0">
                <a:latin typeface="Hiragino Kaku Gothic Pro W3" charset="-128"/>
                <a:ea typeface="Hiragino Kaku Gothic Pro W3" charset="-128"/>
                <a:cs typeface="Hiragino Kaku Gothic Pro W3" charset="-128"/>
              </a:rPr>
              <a:t>100</a:t>
            </a:r>
            <a:r>
              <a:rPr kumimoji="1" lang="ja-JP" altLang="en-US" dirty="0" smtClean="0">
                <a:latin typeface="Hiragino Kaku Gothic Pro W3" charset="-128"/>
                <a:ea typeface="Hiragino Kaku Gothic Pro W3" charset="-128"/>
                <a:cs typeface="Hiragino Kaku Gothic Pro W3" charset="-128"/>
              </a:rPr>
              <a:t>曲を</a:t>
            </a:r>
            <a:r>
              <a:rPr kumimoji="1" lang="en-US" altLang="ja-JP" dirty="0" smtClean="0">
                <a:latin typeface="Hiragino Kaku Gothic Pro W3" charset="-128"/>
                <a:ea typeface="Hiragino Kaku Gothic Pro W3" charset="-128"/>
                <a:cs typeface="Hiragino Kaku Gothic Pro W3" charset="-128"/>
              </a:rPr>
              <a:t>MIDI</a:t>
            </a:r>
            <a:r>
              <a:rPr kumimoji="1" lang="ja-JP" altLang="en-US" dirty="0" smtClean="0">
                <a:latin typeface="Hiragino Kaku Gothic Pro W3" charset="-128"/>
                <a:ea typeface="Hiragino Kaku Gothic Pro W3" charset="-128"/>
                <a:cs typeface="Hiragino Kaku Gothic Pro W3" charset="-128"/>
              </a:rPr>
              <a:t>データ化</a:t>
            </a:r>
            <a:r>
              <a:rPr kumimoji="1" lang="en-US" altLang="ja-JP" dirty="0" smtClean="0">
                <a:latin typeface="Hiragino Kaku Gothic Pro W3" charset="-128"/>
                <a:ea typeface="Hiragino Kaku Gothic Pro W3" charset="-128"/>
                <a:cs typeface="Hiragino Kaku Gothic Pro W3" charset="-128"/>
              </a:rPr>
              <a:t/>
            </a:r>
            <a:br>
              <a:rPr kumimoji="1" lang="en-US" altLang="ja-JP" dirty="0" smtClean="0">
                <a:latin typeface="Hiragino Kaku Gothic Pro W3" charset="-128"/>
                <a:ea typeface="Hiragino Kaku Gothic Pro W3" charset="-128"/>
                <a:cs typeface="Hiragino Kaku Gothic Pro W3" charset="-128"/>
              </a:rPr>
            </a:br>
            <a:r>
              <a:rPr kumimoji="1" lang="ja-JP" altLang="en-US" dirty="0" smtClean="0">
                <a:latin typeface="Hiragino Kaku Gothic Pro W3" charset="-128"/>
                <a:ea typeface="Hiragino Kaku Gothic Pro W3" charset="-128"/>
                <a:cs typeface="Hiragino Kaku Gothic Pro W3" charset="-128"/>
              </a:rPr>
              <a:t>した．</a:t>
            </a:r>
            <a:endParaRPr kumimoji="1"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入力データ</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学習システム</a:t>
            </a:r>
            <a:endParaRPr lang="en-US" dirty="0" smtClean="0">
              <a:latin typeface="Hiragino Kaku Gothic Pro W3" charset="-128"/>
              <a:ea typeface="Hiragino Kaku Gothic Pro W3" charset="-128"/>
              <a:cs typeface="Hiragino Kaku Gothic Pro W3" charset="-128"/>
            </a:endParaRPr>
          </a:p>
        </p:txBody>
      </p:sp>
      <p:pic>
        <p:nvPicPr>
          <p:cNvPr id="8" name="図 7">
            <a:extLst>
              <a:ext uri="{FF2B5EF4-FFF2-40B4-BE49-F238E27FC236}">
                <a16:creationId xmlns="" xmlns:a16="http://schemas.microsoft.com/office/drawing/2014/main" id="{52A7C69B-C8F4-47A8-81B8-5FB0921BC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2857" y="5342940"/>
            <a:ext cx="2774594" cy="3699459"/>
          </a:xfrm>
          <a:prstGeom prst="rect">
            <a:avLst/>
          </a:prstGeom>
        </p:spPr>
      </p:pic>
      <p:pic>
        <p:nvPicPr>
          <p:cNvPr id="10" name="図 9">
            <a:extLst>
              <a:ext uri="{FF2B5EF4-FFF2-40B4-BE49-F238E27FC236}">
                <a16:creationId xmlns="" xmlns:a16="http://schemas.microsoft.com/office/drawing/2014/main" id="{45A51221-3BEB-474B-9782-5BC182D2D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5286" y="5315446"/>
            <a:ext cx="2806862" cy="3726953"/>
          </a:xfrm>
          <a:prstGeom prst="rect">
            <a:avLst/>
          </a:prstGeom>
        </p:spPr>
      </p:pic>
    </p:spTree>
    <p:extLst>
      <p:ext uri="{BB962C8B-B14F-4D97-AF65-F5344CB8AC3E}">
        <p14:creationId xmlns:p14="http://schemas.microsoft.com/office/powerpoint/2010/main" val="7204572"/>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r>
              <a:rPr kumimoji="1" lang="ja-JP" altLang="en-US" sz="3600" dirty="0" smtClean="0">
                <a:latin typeface="Hiragino Kaku Gothic Pro W3" charset="-128"/>
                <a:ea typeface="Hiragino Kaku Gothic Pro W3" charset="-128"/>
                <a:cs typeface="Hiragino Kaku Gothic Pro W3" charset="-128"/>
              </a:rPr>
              <a:t>具体例として上記のような</a:t>
            </a:r>
            <a:r>
              <a:rPr kumimoji="1" lang="en-US" altLang="ja-JP" sz="3600" dirty="0" smtClean="0">
                <a:latin typeface="Hiragino Kaku Gothic Pro W3" charset="-128"/>
                <a:ea typeface="Hiragino Kaku Gothic Pro W3" charset="-128"/>
                <a:cs typeface="Hiragino Kaku Gothic Pro W3" charset="-128"/>
              </a:rPr>
              <a:t>MIDI</a:t>
            </a:r>
            <a:r>
              <a:rPr kumimoji="1" lang="ja-JP" altLang="en-US" sz="3600" dirty="0" smtClean="0">
                <a:latin typeface="Hiragino Kaku Gothic Pro W3" charset="-128"/>
                <a:ea typeface="Hiragino Kaku Gothic Pro W3" charset="-128"/>
                <a:cs typeface="Hiragino Kaku Gothic Pro W3" charset="-128"/>
              </a:rPr>
              <a:t>ファイルが入力データとして与えられたとすると，</a:t>
            </a:r>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02" y="1701801"/>
            <a:ext cx="10751195" cy="1914837"/>
          </a:xfrm>
          <a:prstGeom prst="rect">
            <a:avLst/>
          </a:prstGeom>
        </p:spPr>
      </p:pic>
    </p:spTree>
    <p:extLst>
      <p:ext uri="{BB962C8B-B14F-4D97-AF65-F5344CB8AC3E}">
        <p14:creationId xmlns:p14="http://schemas.microsoft.com/office/powerpoint/2010/main" val="1336045328"/>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8" name="テキスト ボックス 7">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3240229" y="6234937"/>
            <a:ext cx="1121204" cy="615553"/>
          </a:xfrm>
          <a:prstGeom prst="rect">
            <a:avLst/>
          </a:prstGeom>
          <a:noFill/>
        </p:spPr>
        <p:txBody>
          <a:bodyPr wrap="none" lIns="0" tIns="0" rIns="0" bIns="0" rtlCol="0">
            <a:spAutoFit/>
          </a:bodyPr>
          <a:lstStyle/>
          <a:p>
            <a:r>
              <a:rPr kumimoji="1" lang="en-US" altLang="ja-JP" sz="4000" dirty="0" smtClean="0"/>
              <a:t>x</a:t>
            </a:r>
            <a:r>
              <a:rPr kumimoji="1" lang="en-US" altLang="ja-JP" sz="4000" baseline="30000" dirty="0" smtClean="0"/>
              <a:t>0</a:t>
            </a:r>
            <a:r>
              <a:rPr kumimoji="1" lang="en-US" altLang="ja-JP" sz="4000" dirty="0" smtClean="0"/>
              <a:t> = </a:t>
            </a:r>
            <a:endParaRPr kumimoji="1" lang="ja-JP" altLang="en-US" sz="4000" dirty="0"/>
          </a:p>
        </p:txBody>
      </p:sp>
      <p:sp>
        <p:nvSpPr>
          <p:cNvPr id="10" name="左中かっこ 9">
            <a:extLst>
              <a:ext uri="{FF2B5EF4-FFF2-40B4-BE49-F238E27FC236}">
                <a16:creationId xmlns="" xmlns:a16="http://schemas.microsoft.com/office/drawing/2014/main" id="{039FA33F-6425-4A7B-836B-6B82FA7175CF}"/>
              </a:ext>
            </a:extLst>
          </p:cNvPr>
          <p:cNvSpPr/>
          <p:nvPr/>
        </p:nvSpPr>
        <p:spPr>
          <a:xfrm>
            <a:off x="4517519" y="3396381"/>
            <a:ext cx="728862" cy="6278879"/>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27">
            <a:extLst>
              <a:ext uri="{FF2B5EF4-FFF2-40B4-BE49-F238E27FC236}">
                <a16:creationId xmlns="" xmlns:a16="http://schemas.microsoft.com/office/drawing/2014/main" id="{F7E62A85-8C29-45B3-A2EE-7BE6FA8B320A}"/>
              </a:ext>
            </a:extLst>
          </p:cNvPr>
          <p:cNvSpPr/>
          <p:nvPr/>
        </p:nvSpPr>
        <p:spPr>
          <a:xfrm>
            <a:off x="5826005" y="6233858"/>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1" name="楕円 29">
            <a:extLst>
              <a:ext uri="{FF2B5EF4-FFF2-40B4-BE49-F238E27FC236}">
                <a16:creationId xmlns="" xmlns:a16="http://schemas.microsoft.com/office/drawing/2014/main" id="{5EC227AC-318F-4FBA-8088-C629DF194FEC}"/>
              </a:ext>
            </a:extLst>
          </p:cNvPr>
          <p:cNvSpPr/>
          <p:nvPr/>
        </p:nvSpPr>
        <p:spPr>
          <a:xfrm>
            <a:off x="5826005" y="7008661"/>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5" name="楕円 33">
            <a:extLst>
              <a:ext uri="{FF2B5EF4-FFF2-40B4-BE49-F238E27FC236}">
                <a16:creationId xmlns="" xmlns:a16="http://schemas.microsoft.com/office/drawing/2014/main" id="{C3000026-245A-4C31-853D-730B5207D56D}"/>
              </a:ext>
            </a:extLst>
          </p:cNvPr>
          <p:cNvSpPr/>
          <p:nvPr/>
        </p:nvSpPr>
        <p:spPr>
          <a:xfrm>
            <a:off x="5826005" y="7989840"/>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29" name="楕円 37">
            <a:extLst>
              <a:ext uri="{FF2B5EF4-FFF2-40B4-BE49-F238E27FC236}">
                <a16:creationId xmlns="" xmlns:a16="http://schemas.microsoft.com/office/drawing/2014/main" id="{43698B27-9F94-4847-9790-5FC80921C360}"/>
              </a:ext>
            </a:extLst>
          </p:cNvPr>
          <p:cNvSpPr/>
          <p:nvPr/>
        </p:nvSpPr>
        <p:spPr>
          <a:xfrm>
            <a:off x="5826005" y="8930996"/>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0" name="楕円 29">
            <a:extLst>
              <a:ext uri="{FF2B5EF4-FFF2-40B4-BE49-F238E27FC236}">
                <a16:creationId xmlns="" xmlns:a16="http://schemas.microsoft.com/office/drawing/2014/main" id="{5EC227AC-318F-4FBA-8088-C629DF194FEC}"/>
              </a:ext>
            </a:extLst>
          </p:cNvPr>
          <p:cNvSpPr/>
          <p:nvPr/>
        </p:nvSpPr>
        <p:spPr>
          <a:xfrm>
            <a:off x="5826005" y="3542878"/>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1" name="楕円 33">
            <a:extLst>
              <a:ext uri="{FF2B5EF4-FFF2-40B4-BE49-F238E27FC236}">
                <a16:creationId xmlns="" xmlns:a16="http://schemas.microsoft.com/office/drawing/2014/main" id="{C3000026-245A-4C31-853D-730B5207D56D}"/>
              </a:ext>
            </a:extLst>
          </p:cNvPr>
          <p:cNvSpPr/>
          <p:nvPr/>
        </p:nvSpPr>
        <p:spPr>
          <a:xfrm>
            <a:off x="5826005" y="4484034"/>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32" name="楕円 37">
            <a:extLst>
              <a:ext uri="{FF2B5EF4-FFF2-40B4-BE49-F238E27FC236}">
                <a16:creationId xmlns="" xmlns:a16="http://schemas.microsoft.com/office/drawing/2014/main" id="{43698B27-9F94-4847-9790-5FC80921C360}"/>
              </a:ext>
            </a:extLst>
          </p:cNvPr>
          <p:cNvSpPr/>
          <p:nvPr/>
        </p:nvSpPr>
        <p:spPr>
          <a:xfrm>
            <a:off x="5826005" y="5459056"/>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6005413" y="4109120"/>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005413" y="4109120"/>
                <a:ext cx="197939" cy="430887"/>
              </a:xfrm>
              <a:prstGeom prst="rect">
                <a:avLst/>
              </a:prstGeom>
              <a:blipFill rotWithShape="0">
                <a:blip r:embed="rId3"/>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005413" y="5069775"/>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005413" y="5069775"/>
                <a:ext cx="197939" cy="430887"/>
              </a:xfrm>
              <a:prstGeom prst="rect">
                <a:avLst/>
              </a:prstGeom>
              <a:blipFill rotWithShape="0">
                <a:blip r:embed="rId4"/>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005413" y="7589433"/>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005413" y="7589433"/>
                <a:ext cx="197939" cy="430887"/>
              </a:xfrm>
              <a:prstGeom prst="rect">
                <a:avLst/>
              </a:prstGeom>
              <a:blipFill rotWithShape="0">
                <a:blip r:embed="rId5"/>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6005413" y="8550088"/>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005413" y="8550088"/>
                <a:ext cx="197939" cy="430887"/>
              </a:xfrm>
              <a:prstGeom prst="rect">
                <a:avLst/>
              </a:prstGeom>
              <a:blipFill rotWithShape="0">
                <a:blip r:embed="rId6"/>
                <a:stretch>
                  <a:fillRect/>
                </a:stretch>
              </a:blipFill>
              <a:ln w="12700" cap="flat">
                <a:noFill/>
                <a:miter lim="400000"/>
              </a:ln>
              <a:effectLst/>
            </p:spPr>
            <p:txBody>
              <a:bodyPr/>
              <a:lstStyle/>
              <a:p>
                <a:r>
                  <a:rPr lang="ja-JP" altLang="en-US">
                    <a:noFill/>
                  </a:rPr>
                  <a:t> </a:t>
                </a:r>
              </a:p>
            </p:txBody>
          </p:sp>
        </mc:Fallback>
      </mc:AlternateContent>
      <p:grpSp>
        <p:nvGrpSpPr>
          <p:cNvPr id="2" name="図形グループ 1"/>
          <p:cNvGrpSpPr/>
          <p:nvPr/>
        </p:nvGrpSpPr>
        <p:grpSpPr>
          <a:xfrm>
            <a:off x="1126802" y="1701801"/>
            <a:ext cx="10751195" cy="1914837"/>
            <a:chOff x="1126802" y="1998921"/>
            <a:chExt cx="10751195" cy="1914837"/>
          </a:xfrm>
        </p:grpSpPr>
        <p:sp>
          <p:nvSpPr>
            <p:cNvPr id="39" name="角丸四角形 38"/>
            <p:cNvSpPr/>
            <p:nvPr/>
          </p:nvSpPr>
          <p:spPr>
            <a:xfrm>
              <a:off x="2544005" y="2430971"/>
              <a:ext cx="745902" cy="1377273"/>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802" y="1998921"/>
              <a:ext cx="10751195" cy="1914837"/>
            </a:xfrm>
            <a:prstGeom prst="rect">
              <a:avLst/>
            </a:prstGeom>
          </p:spPr>
        </p:pic>
      </p:grpSp>
      <p:sp>
        <p:nvSpPr>
          <p:cNvPr id="26" name="テキスト ボックス 25">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718845" y="3573945"/>
            <a:ext cx="689612" cy="615553"/>
          </a:xfrm>
          <a:prstGeom prst="rect">
            <a:avLst/>
          </a:prstGeom>
          <a:noFill/>
        </p:spPr>
        <p:txBody>
          <a:bodyPr wrap="none" lIns="0" tIns="0" rIns="0" bIns="0" rtlCol="0">
            <a:spAutoFit/>
          </a:bodyPr>
          <a:lstStyle/>
          <a:p>
            <a:r>
              <a:rPr kumimoji="1" lang="en-US" altLang="ja-JP" sz="4000" dirty="0" smtClean="0">
                <a:solidFill>
                  <a:schemeClr val="accent4"/>
                </a:solidFill>
              </a:rPr>
              <a:t>x</a:t>
            </a:r>
            <a:r>
              <a:rPr kumimoji="1" lang="en-US" altLang="ja-JP" sz="4000" baseline="30000" dirty="0" smtClean="0">
                <a:solidFill>
                  <a:schemeClr val="accent4"/>
                </a:solidFill>
              </a:rPr>
              <a:t>0</a:t>
            </a:r>
            <a:r>
              <a:rPr kumimoji="1" lang="en-US" altLang="ja-JP" sz="4000" dirty="0" smtClean="0">
                <a:solidFill>
                  <a:schemeClr val="accent4"/>
                </a:solidFill>
              </a:rPr>
              <a:t>  </a:t>
            </a:r>
            <a:endParaRPr kumimoji="1" lang="ja-JP" altLang="en-US" sz="4000" dirty="0">
              <a:solidFill>
                <a:schemeClr val="accent4"/>
              </a:solidFill>
            </a:endParaRPr>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 xmlns:a16="http://schemas.microsoft.com/office/drawing/2014/main" id="{3D195856-823F-456B-8895-9B4C2A799BFC}"/>
                  </a:ext>
                </a:extLst>
              </p:cNvPr>
              <p:cNvSpPr txBox="1"/>
              <p:nvPr/>
            </p:nvSpPr>
            <p:spPr>
              <a:xfrm>
                <a:off x="5077202" y="3614284"/>
                <a:ext cx="465961" cy="442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0</m:t>
                          </m:r>
                        </m:sub>
                        <m:sup>
                          <m:r>
                            <a:rPr kumimoji="1" lang="en-US" altLang="ja-JP" b="0" i="1" smtClean="0">
                              <a:latin typeface="Cambria Math" charset="0"/>
                            </a:rPr>
                            <m:t>0</m:t>
                          </m:r>
                        </m:sup>
                      </m:sSubSup>
                    </m:oMath>
                  </m:oMathPara>
                </a14:m>
                <a:endParaRPr kumimoji="1" lang="ja-JP" altLang="en-US" dirty="0"/>
              </a:p>
            </p:txBody>
          </p:sp>
        </mc:Choice>
        <mc:Fallback xmlns="">
          <p:sp>
            <p:nvSpPr>
              <p:cNvPr id="27" name="テキスト ボックス 26">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3614284"/>
                <a:ext cx="465961" cy="442044"/>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D195856-823F-456B-8895-9B4C2A799BFC}"/>
                  </a:ext>
                </a:extLst>
              </p:cNvPr>
              <p:cNvSpPr txBox="1"/>
              <p:nvPr/>
            </p:nvSpPr>
            <p:spPr>
              <a:xfrm>
                <a:off x="5077202" y="4564975"/>
                <a:ext cx="589649"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59</m:t>
                          </m:r>
                        </m:sub>
                        <m:sup>
                          <m:r>
                            <a:rPr kumimoji="1" lang="en-US" altLang="ja-JP" b="0" i="1" smtClean="0">
                              <a:latin typeface="Cambria Math" charset="0"/>
                            </a:rPr>
                            <m:t>0</m:t>
                          </m:r>
                        </m:sup>
                      </m:sSubSup>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4564975"/>
                <a:ext cx="589649" cy="44820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 xmlns:a16="http://schemas.microsoft.com/office/drawing/2014/main" id="{3D195856-823F-456B-8895-9B4C2A799BFC}"/>
                  </a:ext>
                </a:extLst>
              </p:cNvPr>
              <p:cNvSpPr txBox="1"/>
              <p:nvPr/>
            </p:nvSpPr>
            <p:spPr>
              <a:xfrm>
                <a:off x="5077202" y="5539997"/>
                <a:ext cx="744306" cy="43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127</m:t>
                          </m:r>
                        </m:sub>
                        <m:sup>
                          <m:r>
                            <a:rPr kumimoji="1" lang="en-US" altLang="ja-JP" b="0" i="1" smtClean="0">
                              <a:latin typeface="Cambria Math" charset="0"/>
                            </a:rPr>
                            <m:t>0</m:t>
                          </m:r>
                        </m:sup>
                      </m:sSubSup>
                    </m:oMath>
                  </m:oMathPara>
                </a14:m>
                <a:endParaRPr kumimoji="1" lang="ja-JP" altLang="en-US" dirty="0"/>
              </a:p>
            </p:txBody>
          </p:sp>
        </mc:Choice>
        <mc:Fallback xmlns="">
          <p:sp>
            <p:nvSpPr>
              <p:cNvPr id="37" name="テキスト ボックス 36">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5539997"/>
                <a:ext cx="744306" cy="43999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 xmlns:a16="http://schemas.microsoft.com/office/drawing/2014/main" id="{3D195856-823F-456B-8895-9B4C2A799BFC}"/>
                  </a:ext>
                </a:extLst>
              </p:cNvPr>
              <p:cNvSpPr txBox="1"/>
              <p:nvPr/>
            </p:nvSpPr>
            <p:spPr>
              <a:xfrm>
                <a:off x="5077202" y="6350359"/>
                <a:ext cx="744306" cy="442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128</m:t>
                          </m:r>
                        </m:sub>
                        <m:sup>
                          <m:r>
                            <a:rPr kumimoji="1" lang="en-US" altLang="ja-JP" b="0" i="1" smtClean="0">
                              <a:latin typeface="Cambria Math" charset="0"/>
                            </a:rPr>
                            <m:t>0</m:t>
                          </m:r>
                        </m:sup>
                      </m:sSubSup>
                    </m:oMath>
                  </m:oMathPara>
                </a14:m>
                <a:endParaRPr kumimoji="1" lang="ja-JP" altLang="en-US" dirty="0"/>
              </a:p>
            </p:txBody>
          </p:sp>
        </mc:Choice>
        <mc:Fallback xmlns="">
          <p:sp>
            <p:nvSpPr>
              <p:cNvPr id="38" name="テキスト ボックス 37">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6350359"/>
                <a:ext cx="744306" cy="44230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 xmlns:a16="http://schemas.microsoft.com/office/drawing/2014/main" id="{3D195856-823F-456B-8895-9B4C2A799BFC}"/>
                  </a:ext>
                </a:extLst>
              </p:cNvPr>
              <p:cNvSpPr txBox="1"/>
              <p:nvPr/>
            </p:nvSpPr>
            <p:spPr>
              <a:xfrm>
                <a:off x="5077202" y="7094802"/>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129</m:t>
                          </m:r>
                        </m:sub>
                        <m:sup>
                          <m:r>
                            <a:rPr kumimoji="1" lang="en-US" altLang="ja-JP" b="0" i="1" smtClean="0">
                              <a:latin typeface="Cambria Math" charset="0"/>
                            </a:rPr>
                            <m:t>0</m:t>
                          </m:r>
                        </m:sup>
                      </m:sSubSup>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7094802"/>
                <a:ext cx="736292" cy="441659"/>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 xmlns:a16="http://schemas.microsoft.com/office/drawing/2014/main" id="{3D195856-823F-456B-8895-9B4C2A799BFC}"/>
                  </a:ext>
                </a:extLst>
              </p:cNvPr>
              <p:cNvSpPr txBox="1"/>
              <p:nvPr/>
            </p:nvSpPr>
            <p:spPr>
              <a:xfrm>
                <a:off x="5081202" y="8070781"/>
                <a:ext cx="744306"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131</m:t>
                          </m:r>
                        </m:sub>
                        <m:sup>
                          <m:r>
                            <a:rPr kumimoji="1" lang="en-US" altLang="ja-JP" b="0" i="1" smtClean="0">
                              <a:latin typeface="Cambria Math" charset="0"/>
                            </a:rPr>
                            <m:t>0</m:t>
                          </m:r>
                        </m:sup>
                      </m:sSubSup>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81202" y="8070781"/>
                <a:ext cx="744306" cy="441531"/>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 xmlns:a16="http://schemas.microsoft.com/office/drawing/2014/main" id="{3D195856-823F-456B-8895-9B4C2A799BFC}"/>
                  </a:ext>
                </a:extLst>
              </p:cNvPr>
              <p:cNvSpPr txBox="1"/>
              <p:nvPr/>
            </p:nvSpPr>
            <p:spPr>
              <a:xfrm>
                <a:off x="5077202" y="9011775"/>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139</m:t>
                          </m:r>
                        </m:sub>
                        <m:sup>
                          <m:r>
                            <a:rPr kumimoji="1" lang="en-US" altLang="ja-JP" b="0" i="1" smtClean="0">
                              <a:latin typeface="Cambria Math" charset="0"/>
                            </a:rPr>
                            <m:t>0</m:t>
                          </m:r>
                        </m:sup>
                      </m:sSubSup>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9011775"/>
                <a:ext cx="736292" cy="441659"/>
              </a:xfrm>
              <a:prstGeom prst="rect">
                <a:avLst/>
              </a:prstGeom>
              <a:blipFill rotWithShape="0">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09648872"/>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grpSp>
        <p:nvGrpSpPr>
          <p:cNvPr id="2" name="図形グループ 1"/>
          <p:cNvGrpSpPr/>
          <p:nvPr/>
        </p:nvGrpSpPr>
        <p:grpSpPr>
          <a:xfrm>
            <a:off x="5826005" y="3487680"/>
            <a:ext cx="6787689" cy="6047242"/>
            <a:chOff x="5090308" y="3913758"/>
            <a:chExt cx="6787689" cy="6047242"/>
          </a:xfrm>
        </p:grpSpPr>
        <p:sp>
          <p:nvSpPr>
            <p:cNvPr id="19" name="楕円 27">
              <a:extLst>
                <a:ext uri="{FF2B5EF4-FFF2-40B4-BE49-F238E27FC236}">
                  <a16:creationId xmlns="" xmlns:a16="http://schemas.microsoft.com/office/drawing/2014/main" id="{F7E62A85-8C29-45B3-A2EE-7BE6FA8B320A}"/>
                </a:ext>
              </a:extLst>
            </p:cNvPr>
            <p:cNvSpPr/>
            <p:nvPr/>
          </p:nvSpPr>
          <p:spPr>
            <a:xfrm>
              <a:off x="5090308" y="6659936"/>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1" name="楕円 29">
              <a:extLst>
                <a:ext uri="{FF2B5EF4-FFF2-40B4-BE49-F238E27FC236}">
                  <a16:creationId xmlns="" xmlns:a16="http://schemas.microsoft.com/office/drawing/2014/main" id="{5EC227AC-318F-4FBA-8088-C629DF194FEC}"/>
                </a:ext>
              </a:extLst>
            </p:cNvPr>
            <p:cNvSpPr/>
            <p:nvPr/>
          </p:nvSpPr>
          <p:spPr>
            <a:xfrm>
              <a:off x="5090308" y="7434739"/>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5" name="楕円 33">
              <a:extLst>
                <a:ext uri="{FF2B5EF4-FFF2-40B4-BE49-F238E27FC236}">
                  <a16:creationId xmlns="" xmlns:a16="http://schemas.microsoft.com/office/drawing/2014/main" id="{C3000026-245A-4C31-853D-730B5207D56D}"/>
                </a:ext>
              </a:extLst>
            </p:cNvPr>
            <p:cNvSpPr/>
            <p:nvPr/>
          </p:nvSpPr>
          <p:spPr>
            <a:xfrm>
              <a:off x="5090308" y="8415918"/>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29" name="楕円 37">
              <a:extLst>
                <a:ext uri="{FF2B5EF4-FFF2-40B4-BE49-F238E27FC236}">
                  <a16:creationId xmlns="" xmlns:a16="http://schemas.microsoft.com/office/drawing/2014/main" id="{43698B27-9F94-4847-9790-5FC80921C360}"/>
                </a:ext>
              </a:extLst>
            </p:cNvPr>
            <p:cNvSpPr/>
            <p:nvPr/>
          </p:nvSpPr>
          <p:spPr>
            <a:xfrm>
              <a:off x="5090308" y="9357074"/>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0" name="楕円 29">
              <a:extLst>
                <a:ext uri="{FF2B5EF4-FFF2-40B4-BE49-F238E27FC236}">
                  <a16:creationId xmlns="" xmlns:a16="http://schemas.microsoft.com/office/drawing/2014/main" id="{5EC227AC-318F-4FBA-8088-C629DF194FEC}"/>
                </a:ext>
              </a:extLst>
            </p:cNvPr>
            <p:cNvSpPr/>
            <p:nvPr/>
          </p:nvSpPr>
          <p:spPr>
            <a:xfrm>
              <a:off x="5090308" y="3968956"/>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0</a:t>
              </a:r>
              <a:endParaRPr kumimoji="1" lang="ja-JP" altLang="en-US" dirty="0">
                <a:solidFill>
                  <a:schemeClr val="accent4"/>
                </a:solidFill>
              </a:endParaRPr>
            </a:p>
          </p:txBody>
        </p:sp>
        <p:sp>
          <p:nvSpPr>
            <p:cNvPr id="31" name="楕円 33">
              <a:extLst>
                <a:ext uri="{FF2B5EF4-FFF2-40B4-BE49-F238E27FC236}">
                  <a16:creationId xmlns="" xmlns:a16="http://schemas.microsoft.com/office/drawing/2014/main" id="{C3000026-245A-4C31-853D-730B5207D56D}"/>
                </a:ext>
              </a:extLst>
            </p:cNvPr>
            <p:cNvSpPr/>
            <p:nvPr/>
          </p:nvSpPr>
          <p:spPr>
            <a:xfrm>
              <a:off x="5090308" y="4910112"/>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4"/>
                  </a:solidFill>
                </a:rPr>
                <a:t>1</a:t>
              </a:r>
              <a:endParaRPr kumimoji="1" lang="ja-JP" altLang="en-US" dirty="0">
                <a:solidFill>
                  <a:schemeClr val="accent4"/>
                </a:solidFill>
              </a:endParaRPr>
            </a:p>
          </p:txBody>
        </p:sp>
        <p:sp>
          <p:nvSpPr>
            <p:cNvPr id="32" name="楕円 37">
              <a:extLst>
                <a:ext uri="{FF2B5EF4-FFF2-40B4-BE49-F238E27FC236}">
                  <a16:creationId xmlns="" xmlns:a16="http://schemas.microsoft.com/office/drawing/2014/main" id="{43698B27-9F94-4847-9790-5FC80921C360}"/>
                </a:ext>
              </a:extLst>
            </p:cNvPr>
            <p:cNvSpPr/>
            <p:nvPr/>
          </p:nvSpPr>
          <p:spPr>
            <a:xfrm>
              <a:off x="5090308" y="5885134"/>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0</a:t>
              </a:r>
              <a:endParaRPr kumimoji="1" lang="ja-JP" altLang="en-US" dirty="0">
                <a:solidFill>
                  <a:schemeClr val="accent4"/>
                </a:solidFill>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5269716" y="4535198"/>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chemeClr val="accent4"/>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chemeClr val="accent4"/>
                    </a:solidFill>
                    <a:effectLst/>
                    <a:uFillTx/>
                    <a:latin typeface="Iowan Old Style"/>
                    <a:ea typeface="Iowan Old Style"/>
                    <a:cs typeface="Iowan Old Style"/>
                    <a:sym typeface="Iowan Old Style"/>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269716" y="4535198"/>
                  <a:ext cx="197939" cy="430887"/>
                </a:xfrm>
                <a:prstGeom prst="rect">
                  <a:avLst/>
                </a:prstGeom>
                <a:blipFill rotWithShape="0">
                  <a:blip r:embed="rId3"/>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269716" y="5495853"/>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chemeClr val="accent4"/>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chemeClr val="accent4"/>
                    </a:solidFill>
                    <a:effectLst/>
                    <a:uFillTx/>
                    <a:latin typeface="Iowan Old Style"/>
                    <a:ea typeface="Iowan Old Style"/>
                    <a:cs typeface="Iowan Old Style"/>
                    <a:sym typeface="Iowan Old Style"/>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269716" y="5495853"/>
                  <a:ext cx="197939" cy="430887"/>
                </a:xfrm>
                <a:prstGeom prst="rect">
                  <a:avLst/>
                </a:prstGeom>
                <a:blipFill rotWithShape="0">
                  <a:blip r:embed="rId4"/>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5269716" y="8015511"/>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5269716" y="8015511"/>
                  <a:ext cx="197939" cy="430887"/>
                </a:xfrm>
                <a:prstGeom prst="rect">
                  <a:avLst/>
                </a:prstGeom>
                <a:blipFill rotWithShape="0">
                  <a:blip r:embed="rId5"/>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269716" y="8976166"/>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269716" y="8976166"/>
                  <a:ext cx="197939" cy="430887"/>
                </a:xfrm>
                <a:prstGeom prst="rect">
                  <a:avLst/>
                </a:prstGeom>
                <a:blipFill rotWithShape="0">
                  <a:blip r:embed="rId6"/>
                  <a:stretch>
                    <a:fillRect/>
                  </a:stretch>
                </a:blipFill>
                <a:ln w="12700" cap="flat">
                  <a:noFill/>
                  <a:miter lim="400000"/>
                </a:ln>
                <a:effectLst/>
              </p:spPr>
              <p:txBody>
                <a:bodyPr/>
                <a:lstStyle/>
                <a:p>
                  <a:r>
                    <a:rPr lang="ja-JP" altLang="en-US">
                      <a:noFill/>
                    </a:rPr>
                    <a:t> </a:t>
                  </a:r>
                </a:p>
              </p:txBody>
            </p:sp>
          </mc:Fallback>
        </mc:AlternateContent>
        <p:sp>
          <p:nvSpPr>
            <p:cNvPr id="37" name="右中かっこ 36">
              <a:extLst>
                <a:ext uri="{FF2B5EF4-FFF2-40B4-BE49-F238E27FC236}">
                  <a16:creationId xmlns="" xmlns:a16="http://schemas.microsoft.com/office/drawing/2014/main" id="{B7AE0C80-5865-4764-84D5-A07A44863FE1}"/>
                </a:ext>
              </a:extLst>
            </p:cNvPr>
            <p:cNvSpPr/>
            <p:nvPr/>
          </p:nvSpPr>
          <p:spPr>
            <a:xfrm>
              <a:off x="5826473" y="4086866"/>
              <a:ext cx="238005" cy="2311016"/>
            </a:xfrm>
            <a:prstGeom prst="righ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 xmlns:a16="http://schemas.microsoft.com/office/drawing/2014/main" id="{074812F0-2640-4DC0-BFB1-79C2BBBB19C6}"/>
                </a:ext>
              </a:extLst>
            </p:cNvPr>
            <p:cNvSpPr txBox="1"/>
            <p:nvPr/>
          </p:nvSpPr>
          <p:spPr>
            <a:xfrm>
              <a:off x="6386944" y="3913758"/>
              <a:ext cx="5491053" cy="5196294"/>
            </a:xfrm>
            <a:prstGeom prst="rect">
              <a:avLst/>
            </a:prstGeom>
            <a:noFill/>
            <a:ln w="28575">
              <a:solidFill>
                <a:schemeClr val="accent4"/>
              </a:solidFill>
            </a:ln>
          </p:spPr>
          <p:txBody>
            <a:bodyPr wrap="square" rtlCol="0">
              <a:spAutoFit/>
            </a:bodyPr>
            <a:lstStyle/>
            <a:p>
              <a:r>
                <a:rPr lang="ja-JP" altLang="en-US" sz="3200" i="0" dirty="0">
                  <a:solidFill>
                    <a:schemeClr val="accent4"/>
                  </a:solidFill>
                  <a:latin typeface="Hiragino Kaku Gothic Pro W3" charset="-128"/>
                  <a:ea typeface="Hiragino Kaku Gothic Pro W3" charset="-128"/>
                  <a:cs typeface="Hiragino Kaku Gothic Pro W3" charset="-128"/>
                </a:rPr>
                <a:t>音の</a:t>
              </a:r>
              <a:r>
                <a:rPr lang="ja-JP" altLang="en-US" sz="3200" i="0" dirty="0" smtClean="0">
                  <a:solidFill>
                    <a:schemeClr val="accent4"/>
                  </a:solidFill>
                  <a:latin typeface="Hiragino Kaku Gothic Pro W3" charset="-128"/>
                  <a:ea typeface="Hiragino Kaku Gothic Pro W3" charset="-128"/>
                  <a:cs typeface="Hiragino Kaku Gothic Pro W3" charset="-128"/>
                </a:rPr>
                <a:t>高さ</a:t>
              </a:r>
              <a:endParaRPr lang="en-US" altLang="ja-JP" sz="3200" i="0" dirty="0">
                <a:solidFill>
                  <a:schemeClr val="accent4"/>
                </a:solidFill>
                <a:latin typeface="Hiragino Kaku Gothic Pro W3" charset="-128"/>
                <a:ea typeface="Hiragino Kaku Gothic Pro W3" charset="-128"/>
                <a:cs typeface="Hiragino Kaku Gothic Pro W3" charset="-128"/>
              </a:endParaRPr>
            </a:p>
            <a:p>
              <a:r>
                <a:rPr kumimoji="1" lang="ja-JP" altLang="en-US" sz="3200" i="0" dirty="0">
                  <a:latin typeface="Hiragino Kaku Gothic Pro W3" charset="-128"/>
                  <a:ea typeface="Hiragino Kaku Gothic Pro W3" charset="-128"/>
                  <a:cs typeface="Hiragino Kaku Gothic Pro W3" charset="-128"/>
                </a:rPr>
                <a:t>計</a:t>
              </a:r>
              <a:r>
                <a:rPr kumimoji="1" lang="en-US" altLang="ja-JP" sz="3200" i="0" dirty="0" smtClean="0">
                  <a:latin typeface="Hiragino Kaku Gothic Pro W3" charset="-128"/>
                  <a:ea typeface="Hiragino Kaku Gothic Pro W3" charset="-128"/>
                  <a:cs typeface="Hiragino Kaku Gothic Pro W3" charset="-128"/>
                </a:rPr>
                <a:t>128</a:t>
              </a:r>
              <a:r>
                <a:rPr kumimoji="1" lang="ja-JP" altLang="en-US" sz="3200" i="0" dirty="0" smtClean="0">
                  <a:latin typeface="Hiragino Kaku Gothic Pro W3" charset="-128"/>
                  <a:ea typeface="Hiragino Kaku Gothic Pro W3" charset="-128"/>
                  <a:cs typeface="Hiragino Kaku Gothic Pro W3" charset="-128"/>
                </a:rPr>
                <a:t>個のベクトルで表す。ベクトルの要素に各音が対応しており，対応した音が入力されたとき，その要素を</a:t>
              </a:r>
              <a:r>
                <a:rPr kumimoji="1" lang="en-US" altLang="ja-JP" sz="3200" i="0" dirty="0" smtClean="0">
                  <a:latin typeface="Hiragino Kaku Gothic Pro W3" charset="-128"/>
                  <a:ea typeface="Hiragino Kaku Gothic Pro W3" charset="-128"/>
                  <a:cs typeface="Hiragino Kaku Gothic Pro W3" charset="-128"/>
                </a:rPr>
                <a:t>”1”</a:t>
              </a:r>
              <a:r>
                <a:rPr kumimoji="1" lang="ja-JP" altLang="en-US" sz="3200" i="0" dirty="0" smtClean="0">
                  <a:latin typeface="Hiragino Kaku Gothic Pro W3" charset="-128"/>
                  <a:ea typeface="Hiragino Kaku Gothic Pro W3" charset="-128"/>
                  <a:cs typeface="Hiragino Kaku Gothic Pro W3" charset="-128"/>
                </a:rPr>
                <a:t>としてそれ以外を</a:t>
              </a:r>
              <a:r>
                <a:rPr kumimoji="1" lang="en-US" altLang="ja-JP" sz="3200" i="0" dirty="0" smtClean="0">
                  <a:latin typeface="Hiragino Kaku Gothic Pro W3" charset="-128"/>
                  <a:ea typeface="Hiragino Kaku Gothic Pro W3" charset="-128"/>
                  <a:cs typeface="Hiragino Kaku Gothic Pro W3" charset="-128"/>
                </a:rPr>
                <a:t>“0”</a:t>
              </a:r>
              <a:r>
                <a:rPr kumimoji="1" lang="ja-JP" altLang="en-US" sz="3200" i="0" dirty="0" smtClean="0">
                  <a:latin typeface="Hiragino Kaku Gothic Pro W3" charset="-128"/>
                  <a:ea typeface="Hiragino Kaku Gothic Pro W3" charset="-128"/>
                  <a:cs typeface="Hiragino Kaku Gothic Pro W3" charset="-128"/>
                </a:rPr>
                <a:t>とする．</a:t>
              </a:r>
              <a:r>
                <a:rPr lang="ja-JP" altLang="en-US" sz="3200" i="0" dirty="0" smtClean="0">
                  <a:latin typeface="Hiragino Kaku Gothic Pro W3" charset="-128"/>
                  <a:ea typeface="Hiragino Kaku Gothic Pro W3" charset="-128"/>
                  <a:cs typeface="Hiragino Kaku Gothic Pro W3" charset="-128"/>
                </a:rPr>
                <a:t>「ド」に対応するのは</a:t>
              </a:r>
              <a:r>
                <a:rPr lang="en-US" altLang="ja-JP" sz="3200" i="0" dirty="0" smtClean="0">
                  <a:latin typeface="Hiragino Kaku Gothic Pro W3" charset="-128"/>
                  <a:ea typeface="Hiragino Kaku Gothic Pro W3" charset="-128"/>
                  <a:cs typeface="Hiragino Kaku Gothic Pro W3" charset="-128"/>
                </a:rPr>
                <a:t>59</a:t>
              </a:r>
              <a:r>
                <a:rPr lang="ja-JP" altLang="en-US" sz="3200" i="0" dirty="0" smtClean="0">
                  <a:latin typeface="Hiragino Kaku Gothic Pro W3" charset="-128"/>
                  <a:ea typeface="Hiragino Kaku Gothic Pro W3" charset="-128"/>
                  <a:cs typeface="Hiragino Kaku Gothic Pro W3" charset="-128"/>
                </a:rPr>
                <a:t>番目の要素なので，</a:t>
              </a:r>
              <a:r>
                <a:rPr lang="en-US" altLang="ja-JP" sz="3200" i="0" dirty="0" smtClean="0">
                  <a:latin typeface="Hiragino Kaku Gothic Pro W3" charset="-128"/>
                  <a:ea typeface="Hiragino Kaku Gothic Pro W3" charset="-128"/>
                  <a:cs typeface="Hiragino Kaku Gothic Pro W3" charset="-128"/>
                </a:rPr>
                <a:t>59</a:t>
              </a:r>
              <a:r>
                <a:rPr lang="ja-JP" altLang="en-US" sz="3200" i="0" dirty="0" smtClean="0">
                  <a:latin typeface="Hiragino Kaku Gothic Pro W3" charset="-128"/>
                  <a:ea typeface="Hiragino Kaku Gothic Pro W3" charset="-128"/>
                  <a:cs typeface="Hiragino Kaku Gothic Pro W3" charset="-128"/>
                </a:rPr>
                <a:t>番目を</a:t>
              </a:r>
              <a:r>
                <a:rPr lang="en-US" altLang="ja-JP" sz="3200" i="0" dirty="0">
                  <a:latin typeface="Hiragino Kaku Gothic Pro W3" charset="-128"/>
                  <a:ea typeface="Hiragino Kaku Gothic Pro W3" charset="-128"/>
                  <a:cs typeface="Hiragino Kaku Gothic Pro W3" charset="-128"/>
                </a:rPr>
                <a:t>”1”</a:t>
              </a:r>
              <a:r>
                <a:rPr lang="ja-JP" altLang="en-US" sz="3200" i="0" dirty="0">
                  <a:latin typeface="Hiragino Kaku Gothic Pro W3" charset="-128"/>
                  <a:ea typeface="Hiragino Kaku Gothic Pro W3" charset="-128"/>
                  <a:cs typeface="Hiragino Kaku Gothic Pro W3" charset="-128"/>
                </a:rPr>
                <a:t>としそれ以外を</a:t>
              </a:r>
              <a:r>
                <a:rPr lang="en-US" altLang="ja-JP" sz="3200" i="0" dirty="0">
                  <a:latin typeface="Hiragino Kaku Gothic Pro W3" charset="-128"/>
                  <a:ea typeface="Hiragino Kaku Gothic Pro W3" charset="-128"/>
                  <a:cs typeface="Hiragino Kaku Gothic Pro W3" charset="-128"/>
                </a:rPr>
                <a:t>”0”</a:t>
              </a:r>
              <a:r>
                <a:rPr lang="ja-JP" altLang="en-US" sz="3200" i="0" dirty="0">
                  <a:latin typeface="Hiragino Kaku Gothic Pro W3" charset="-128"/>
                  <a:ea typeface="Hiragino Kaku Gothic Pro W3" charset="-128"/>
                  <a:cs typeface="Hiragino Kaku Gothic Pro W3" charset="-128"/>
                </a:rPr>
                <a:t>にする。</a:t>
              </a:r>
              <a:endParaRPr kumimoji="1" lang="ja-JP" altLang="en-US" sz="3200" i="0" dirty="0">
                <a:latin typeface="Hiragino Kaku Gothic Pro W3" charset="-128"/>
                <a:ea typeface="Hiragino Kaku Gothic Pro W3" charset="-128"/>
                <a:cs typeface="Hiragino Kaku Gothic Pro W3" charset="-128"/>
              </a:endParaRPr>
            </a:p>
          </p:txBody>
        </p:sp>
      </p:grpSp>
      <p:grpSp>
        <p:nvGrpSpPr>
          <p:cNvPr id="39" name="図形グループ 38"/>
          <p:cNvGrpSpPr/>
          <p:nvPr/>
        </p:nvGrpSpPr>
        <p:grpSpPr>
          <a:xfrm>
            <a:off x="1126802" y="1701801"/>
            <a:ext cx="10751195" cy="1914837"/>
            <a:chOff x="1126802" y="1998921"/>
            <a:chExt cx="10751195" cy="1914837"/>
          </a:xfrm>
        </p:grpSpPr>
        <p:sp>
          <p:nvSpPr>
            <p:cNvPr id="40" name="角丸四角形 39"/>
            <p:cNvSpPr/>
            <p:nvPr/>
          </p:nvSpPr>
          <p:spPr>
            <a:xfrm>
              <a:off x="2544005" y="2430971"/>
              <a:ext cx="745902" cy="1377273"/>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41" name="図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802" y="1998921"/>
              <a:ext cx="10751195" cy="1914837"/>
            </a:xfrm>
            <a:prstGeom prst="rect">
              <a:avLst/>
            </a:prstGeom>
          </p:spPr>
        </p:pic>
      </p:grpSp>
      <p:sp>
        <p:nvSpPr>
          <p:cNvPr id="42" name="テキスト ボックス 41">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718845" y="3573945"/>
            <a:ext cx="689612" cy="615553"/>
          </a:xfrm>
          <a:prstGeom prst="rect">
            <a:avLst/>
          </a:prstGeom>
          <a:noFill/>
        </p:spPr>
        <p:txBody>
          <a:bodyPr wrap="none" lIns="0" tIns="0" rIns="0" bIns="0" rtlCol="0">
            <a:spAutoFit/>
          </a:bodyPr>
          <a:lstStyle/>
          <a:p>
            <a:r>
              <a:rPr kumimoji="1" lang="en-US" altLang="ja-JP" sz="4000" dirty="0" smtClean="0">
                <a:solidFill>
                  <a:schemeClr val="accent4"/>
                </a:solidFill>
              </a:rPr>
              <a:t>x</a:t>
            </a:r>
            <a:r>
              <a:rPr kumimoji="1" lang="en-US" altLang="ja-JP" sz="4000" baseline="30000" dirty="0" smtClean="0">
                <a:solidFill>
                  <a:schemeClr val="accent4"/>
                </a:solidFill>
              </a:rPr>
              <a:t>0</a:t>
            </a:r>
            <a:r>
              <a:rPr kumimoji="1" lang="en-US" altLang="ja-JP" sz="4000" dirty="0" smtClean="0">
                <a:solidFill>
                  <a:schemeClr val="accent4"/>
                </a:solidFill>
              </a:rPr>
              <a:t>  </a:t>
            </a:r>
            <a:endParaRPr kumimoji="1" lang="ja-JP" altLang="en-US" sz="4000" dirty="0">
              <a:solidFill>
                <a:schemeClr val="accent4"/>
              </a:solidFill>
            </a:endParaRPr>
          </a:p>
        </p:txBody>
      </p:sp>
      <p:sp>
        <p:nvSpPr>
          <p:cNvPr id="26" name="テキスト ボックス 25">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3240229" y="6234937"/>
            <a:ext cx="1121204" cy="615553"/>
          </a:xfrm>
          <a:prstGeom prst="rect">
            <a:avLst/>
          </a:prstGeom>
          <a:noFill/>
        </p:spPr>
        <p:txBody>
          <a:bodyPr wrap="none" lIns="0" tIns="0" rIns="0" bIns="0" rtlCol="0">
            <a:spAutoFit/>
          </a:bodyPr>
          <a:lstStyle/>
          <a:p>
            <a:r>
              <a:rPr kumimoji="1" lang="en-US" altLang="ja-JP" sz="4000" dirty="0" smtClean="0"/>
              <a:t>x</a:t>
            </a:r>
            <a:r>
              <a:rPr kumimoji="1" lang="en-US" altLang="ja-JP" sz="4000" baseline="30000" dirty="0" smtClean="0"/>
              <a:t>0</a:t>
            </a:r>
            <a:r>
              <a:rPr kumimoji="1" lang="en-US" altLang="ja-JP" sz="4000" dirty="0" smtClean="0"/>
              <a:t> = </a:t>
            </a:r>
            <a:endParaRPr kumimoji="1" lang="ja-JP" altLang="en-US" sz="4000" dirty="0"/>
          </a:p>
        </p:txBody>
      </p:sp>
      <p:sp>
        <p:nvSpPr>
          <p:cNvPr id="27" name="左中かっこ 26">
            <a:extLst>
              <a:ext uri="{FF2B5EF4-FFF2-40B4-BE49-F238E27FC236}">
                <a16:creationId xmlns="" xmlns:a16="http://schemas.microsoft.com/office/drawing/2014/main" id="{039FA33F-6425-4A7B-836B-6B82FA7175CF}"/>
              </a:ext>
            </a:extLst>
          </p:cNvPr>
          <p:cNvSpPr/>
          <p:nvPr/>
        </p:nvSpPr>
        <p:spPr>
          <a:xfrm>
            <a:off x="4517519" y="3396381"/>
            <a:ext cx="728862" cy="6278879"/>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 xmlns:a16="http://schemas.microsoft.com/office/drawing/2014/main" id="{3D195856-823F-456B-8895-9B4C2A799BFC}"/>
                  </a:ext>
                </a:extLst>
              </p:cNvPr>
              <p:cNvSpPr txBox="1"/>
              <p:nvPr/>
            </p:nvSpPr>
            <p:spPr>
              <a:xfrm>
                <a:off x="5077202" y="3614284"/>
                <a:ext cx="465961" cy="442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0</m:t>
                          </m:r>
                        </m:sub>
                        <m:sup>
                          <m:r>
                            <a:rPr kumimoji="1" lang="en-US" altLang="ja-JP" b="0" i="1" smtClean="0">
                              <a:latin typeface="Cambria Math" charset="0"/>
                            </a:rPr>
                            <m:t>0</m:t>
                          </m:r>
                        </m:sup>
                      </m:sSubSup>
                    </m:oMath>
                  </m:oMathPara>
                </a14:m>
                <a:endParaRPr kumimoji="1" lang="ja-JP" altLang="en-US" dirty="0"/>
              </a:p>
            </p:txBody>
          </p:sp>
        </mc:Choice>
        <mc:Fallback xmlns="">
          <p:sp>
            <p:nvSpPr>
              <p:cNvPr id="28" name="テキスト ボックス 27">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3614284"/>
                <a:ext cx="465961" cy="442044"/>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 xmlns:a16="http://schemas.microsoft.com/office/drawing/2014/main" id="{3D195856-823F-456B-8895-9B4C2A799BFC}"/>
                  </a:ext>
                </a:extLst>
              </p:cNvPr>
              <p:cNvSpPr txBox="1"/>
              <p:nvPr/>
            </p:nvSpPr>
            <p:spPr>
              <a:xfrm>
                <a:off x="5077202" y="4564975"/>
                <a:ext cx="589649"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59</m:t>
                          </m:r>
                        </m:sub>
                        <m:sup>
                          <m:r>
                            <a:rPr kumimoji="1" lang="en-US" altLang="ja-JP" b="0" i="1" smtClean="0">
                              <a:latin typeface="Cambria Math" charset="0"/>
                            </a:rPr>
                            <m:t>0</m:t>
                          </m:r>
                        </m:sup>
                      </m:sSubSup>
                    </m:oMath>
                  </m:oMathPara>
                </a14:m>
                <a:endParaRPr kumimoji="1" lang="ja-JP" altLang="en-US" dirty="0"/>
              </a:p>
            </p:txBody>
          </p:sp>
        </mc:Choice>
        <mc:Fallback xmlns="">
          <p:sp>
            <p:nvSpPr>
              <p:cNvPr id="36" name="テキスト ボックス 35">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4564975"/>
                <a:ext cx="589649" cy="44820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3D195856-823F-456B-8895-9B4C2A799BFC}"/>
                  </a:ext>
                </a:extLst>
              </p:cNvPr>
              <p:cNvSpPr txBox="1"/>
              <p:nvPr/>
            </p:nvSpPr>
            <p:spPr>
              <a:xfrm>
                <a:off x="5077202" y="5539997"/>
                <a:ext cx="744306" cy="43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127</m:t>
                          </m:r>
                        </m:sub>
                        <m:sup>
                          <m:r>
                            <a:rPr kumimoji="1" lang="en-US" altLang="ja-JP" b="0" i="1" smtClean="0">
                              <a:latin typeface="Cambria Math" charset="0"/>
                            </a:rPr>
                            <m:t>0</m:t>
                          </m:r>
                        </m:sup>
                      </m:sSubSup>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5539997"/>
                <a:ext cx="744306" cy="43999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 xmlns:a16="http://schemas.microsoft.com/office/drawing/2014/main" id="{3D195856-823F-456B-8895-9B4C2A799BFC}"/>
                  </a:ext>
                </a:extLst>
              </p:cNvPr>
              <p:cNvSpPr txBox="1"/>
              <p:nvPr/>
            </p:nvSpPr>
            <p:spPr>
              <a:xfrm>
                <a:off x="5077202" y="6350359"/>
                <a:ext cx="744306" cy="442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128</m:t>
                          </m:r>
                        </m:sub>
                        <m:sup>
                          <m:r>
                            <a:rPr kumimoji="1" lang="en-US" altLang="ja-JP" b="0" i="1" smtClean="0">
                              <a:latin typeface="Cambria Math" charset="0"/>
                            </a:rPr>
                            <m:t>0</m:t>
                          </m:r>
                        </m:sup>
                      </m:sSubSup>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6350359"/>
                <a:ext cx="744306" cy="44230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D195856-823F-456B-8895-9B4C2A799BFC}"/>
                  </a:ext>
                </a:extLst>
              </p:cNvPr>
              <p:cNvSpPr txBox="1"/>
              <p:nvPr/>
            </p:nvSpPr>
            <p:spPr>
              <a:xfrm>
                <a:off x="5077202" y="7094802"/>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129</m:t>
                          </m:r>
                        </m:sub>
                        <m:sup>
                          <m:r>
                            <a:rPr kumimoji="1" lang="en-US" altLang="ja-JP" b="0" i="1" smtClean="0">
                              <a:latin typeface="Cambria Math" charset="0"/>
                            </a:rPr>
                            <m:t>0</m:t>
                          </m:r>
                        </m:sup>
                      </m:sSubSup>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7094802"/>
                <a:ext cx="736292" cy="44165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 xmlns:a16="http://schemas.microsoft.com/office/drawing/2014/main" id="{3D195856-823F-456B-8895-9B4C2A799BFC}"/>
                  </a:ext>
                </a:extLst>
              </p:cNvPr>
              <p:cNvSpPr txBox="1"/>
              <p:nvPr/>
            </p:nvSpPr>
            <p:spPr>
              <a:xfrm>
                <a:off x="5081202" y="8070781"/>
                <a:ext cx="744306"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131</m:t>
                          </m:r>
                        </m:sub>
                        <m:sup>
                          <m:r>
                            <a:rPr kumimoji="1" lang="en-US" altLang="ja-JP" b="0" i="1" smtClean="0">
                              <a:latin typeface="Cambria Math" charset="0"/>
                            </a:rPr>
                            <m:t>0</m:t>
                          </m:r>
                        </m:sup>
                      </m:sSubSup>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81202" y="8070781"/>
                <a:ext cx="744306" cy="441531"/>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 xmlns:a16="http://schemas.microsoft.com/office/drawing/2014/main" id="{3D195856-823F-456B-8895-9B4C2A799BFC}"/>
                  </a:ext>
                </a:extLst>
              </p:cNvPr>
              <p:cNvSpPr txBox="1"/>
              <p:nvPr/>
            </p:nvSpPr>
            <p:spPr>
              <a:xfrm>
                <a:off x="5077202" y="9011775"/>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139</m:t>
                          </m:r>
                        </m:sub>
                        <m:sup>
                          <m:r>
                            <a:rPr kumimoji="1" lang="en-US" altLang="ja-JP" b="0" i="1" smtClean="0">
                              <a:latin typeface="Cambria Math" charset="0"/>
                            </a:rPr>
                            <m:t>0</m:t>
                          </m:r>
                        </m:sup>
                      </m:sSubSup>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9011775"/>
                <a:ext cx="736292" cy="441659"/>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919172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grpSp>
        <p:nvGrpSpPr>
          <p:cNvPr id="2" name="図形グループ 1"/>
          <p:cNvGrpSpPr/>
          <p:nvPr/>
        </p:nvGrpSpPr>
        <p:grpSpPr>
          <a:xfrm>
            <a:off x="5825019" y="3542272"/>
            <a:ext cx="6787689" cy="5992044"/>
            <a:chOff x="5825019" y="3542272"/>
            <a:chExt cx="6787689" cy="5992044"/>
          </a:xfrm>
        </p:grpSpPr>
        <p:sp>
          <p:nvSpPr>
            <p:cNvPr id="19" name="楕円 27">
              <a:extLst>
                <a:ext uri="{FF2B5EF4-FFF2-40B4-BE49-F238E27FC236}">
                  <a16:creationId xmlns="" xmlns:a16="http://schemas.microsoft.com/office/drawing/2014/main" id="{F7E62A85-8C29-45B3-A2EE-7BE6FA8B320A}"/>
                </a:ext>
              </a:extLst>
            </p:cNvPr>
            <p:cNvSpPr/>
            <p:nvPr/>
          </p:nvSpPr>
          <p:spPr>
            <a:xfrm>
              <a:off x="5825019" y="6233252"/>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0</a:t>
              </a:r>
              <a:endParaRPr kumimoji="1" lang="ja-JP" altLang="en-US" dirty="0">
                <a:solidFill>
                  <a:schemeClr val="accent4"/>
                </a:solidFill>
              </a:endParaRPr>
            </a:p>
          </p:txBody>
        </p:sp>
        <p:sp>
          <p:nvSpPr>
            <p:cNvPr id="21" name="楕円 29">
              <a:extLst>
                <a:ext uri="{FF2B5EF4-FFF2-40B4-BE49-F238E27FC236}">
                  <a16:creationId xmlns="" xmlns:a16="http://schemas.microsoft.com/office/drawing/2014/main" id="{5EC227AC-318F-4FBA-8088-C629DF194FEC}"/>
                </a:ext>
              </a:extLst>
            </p:cNvPr>
            <p:cNvSpPr/>
            <p:nvPr/>
          </p:nvSpPr>
          <p:spPr>
            <a:xfrm>
              <a:off x="5825019" y="7008055"/>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5" name="楕円 33">
              <a:extLst>
                <a:ext uri="{FF2B5EF4-FFF2-40B4-BE49-F238E27FC236}">
                  <a16:creationId xmlns="" xmlns:a16="http://schemas.microsoft.com/office/drawing/2014/main" id="{C3000026-245A-4C31-853D-730B5207D56D}"/>
                </a:ext>
              </a:extLst>
            </p:cNvPr>
            <p:cNvSpPr/>
            <p:nvPr/>
          </p:nvSpPr>
          <p:spPr>
            <a:xfrm>
              <a:off x="5825019" y="7989234"/>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29" name="楕円 37">
              <a:extLst>
                <a:ext uri="{FF2B5EF4-FFF2-40B4-BE49-F238E27FC236}">
                  <a16:creationId xmlns="" xmlns:a16="http://schemas.microsoft.com/office/drawing/2014/main" id="{43698B27-9F94-4847-9790-5FC80921C360}"/>
                </a:ext>
              </a:extLst>
            </p:cNvPr>
            <p:cNvSpPr/>
            <p:nvPr/>
          </p:nvSpPr>
          <p:spPr>
            <a:xfrm>
              <a:off x="5825019" y="8930390"/>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0" name="楕円 29">
              <a:extLst>
                <a:ext uri="{FF2B5EF4-FFF2-40B4-BE49-F238E27FC236}">
                  <a16:creationId xmlns="" xmlns:a16="http://schemas.microsoft.com/office/drawing/2014/main" id="{5EC227AC-318F-4FBA-8088-C629DF194FEC}"/>
                </a:ext>
              </a:extLst>
            </p:cNvPr>
            <p:cNvSpPr/>
            <p:nvPr/>
          </p:nvSpPr>
          <p:spPr>
            <a:xfrm>
              <a:off x="5825019" y="3542272"/>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1" name="楕円 33">
              <a:extLst>
                <a:ext uri="{FF2B5EF4-FFF2-40B4-BE49-F238E27FC236}">
                  <a16:creationId xmlns="" xmlns:a16="http://schemas.microsoft.com/office/drawing/2014/main" id="{C3000026-245A-4C31-853D-730B5207D56D}"/>
                </a:ext>
              </a:extLst>
            </p:cNvPr>
            <p:cNvSpPr/>
            <p:nvPr/>
          </p:nvSpPr>
          <p:spPr>
            <a:xfrm>
              <a:off x="5825019" y="4483428"/>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32" name="楕円 37">
              <a:extLst>
                <a:ext uri="{FF2B5EF4-FFF2-40B4-BE49-F238E27FC236}">
                  <a16:creationId xmlns="" xmlns:a16="http://schemas.microsoft.com/office/drawing/2014/main" id="{43698B27-9F94-4847-9790-5FC80921C360}"/>
                </a:ext>
              </a:extLst>
            </p:cNvPr>
            <p:cNvSpPr/>
            <p:nvPr/>
          </p:nvSpPr>
          <p:spPr>
            <a:xfrm>
              <a:off x="5825019" y="5458450"/>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6004427" y="4108514"/>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004427" y="4108514"/>
                  <a:ext cx="197939" cy="430887"/>
                </a:xfrm>
                <a:prstGeom prst="rect">
                  <a:avLst/>
                </a:prstGeom>
                <a:blipFill rotWithShape="0">
                  <a:blip r:embed="rId3"/>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004427" y="5069169"/>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004427" y="5069169"/>
                  <a:ext cx="197939" cy="430887"/>
                </a:xfrm>
                <a:prstGeom prst="rect">
                  <a:avLst/>
                </a:prstGeom>
                <a:blipFill rotWithShape="0">
                  <a:blip r:embed="rId4"/>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004427" y="7588827"/>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004427" y="7588827"/>
                  <a:ext cx="197939" cy="430887"/>
                </a:xfrm>
                <a:prstGeom prst="rect">
                  <a:avLst/>
                </a:prstGeom>
                <a:blipFill rotWithShape="0">
                  <a:blip r:embed="rId5"/>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6004427" y="8549482"/>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004427" y="8549482"/>
                  <a:ext cx="197939" cy="430887"/>
                </a:xfrm>
                <a:prstGeom prst="rect">
                  <a:avLst/>
                </a:prstGeom>
                <a:blipFill rotWithShape="0">
                  <a:blip r:embed="rId6"/>
                  <a:stretch>
                    <a:fillRect/>
                  </a:stretch>
                </a:blipFill>
                <a:ln w="12700" cap="flat">
                  <a:noFill/>
                  <a:miter lim="400000"/>
                </a:ln>
                <a:effectLst/>
              </p:spPr>
              <p:txBody>
                <a:bodyPr/>
                <a:lstStyle/>
                <a:p>
                  <a:r>
                    <a:rPr lang="ja-JP" altLang="en-US">
                      <a:noFill/>
                    </a:rPr>
                    <a:t> </a:t>
                  </a:r>
                </a:p>
              </p:txBody>
            </p:sp>
          </mc:Fallback>
        </mc:AlternateContent>
        <p:sp>
          <p:nvSpPr>
            <p:cNvPr id="22" name="テキスト ボックス 21">
              <a:extLst>
                <a:ext uri="{FF2B5EF4-FFF2-40B4-BE49-F238E27FC236}">
                  <a16:creationId xmlns="" xmlns:a16="http://schemas.microsoft.com/office/drawing/2014/main" id="{50208BEF-B295-48B9-BD7E-D3578F6D488D}"/>
                </a:ext>
              </a:extLst>
            </p:cNvPr>
            <p:cNvSpPr txBox="1"/>
            <p:nvPr/>
          </p:nvSpPr>
          <p:spPr>
            <a:xfrm>
              <a:off x="7124708" y="5414690"/>
              <a:ext cx="5488000" cy="1749197"/>
            </a:xfrm>
            <a:prstGeom prst="rect">
              <a:avLst/>
            </a:prstGeom>
            <a:noFill/>
            <a:ln w="28575">
              <a:solidFill>
                <a:schemeClr val="accent4"/>
              </a:solidFill>
            </a:ln>
          </p:spPr>
          <p:txBody>
            <a:bodyPr wrap="square" rtlCol="0">
              <a:spAutoFit/>
            </a:bodyPr>
            <a:lstStyle/>
            <a:p>
              <a:r>
                <a:rPr kumimoji="1" lang="ja-JP" altLang="en-US" sz="3200" i="0" dirty="0">
                  <a:solidFill>
                    <a:schemeClr val="accent4"/>
                  </a:solidFill>
                  <a:latin typeface="Hiragino Kaku Gothic Pro W3" charset="-128"/>
                  <a:ea typeface="Hiragino Kaku Gothic Pro W3" charset="-128"/>
                  <a:cs typeface="Hiragino Kaku Gothic Pro W3" charset="-128"/>
                </a:rPr>
                <a:t>音を</a:t>
              </a:r>
              <a:r>
                <a:rPr kumimoji="1" lang="ja-JP" altLang="en-US" sz="3200" i="0" dirty="0" smtClean="0">
                  <a:solidFill>
                    <a:schemeClr val="accent4"/>
                  </a:solidFill>
                  <a:latin typeface="Hiragino Kaku Gothic Pro W3" charset="-128"/>
                  <a:ea typeface="Hiragino Kaku Gothic Pro W3" charset="-128"/>
                  <a:cs typeface="Hiragino Kaku Gothic Pro W3" charset="-128"/>
                </a:rPr>
                <a:t>出す</a:t>
              </a:r>
              <a:r>
                <a:rPr kumimoji="1" lang="en-US" altLang="ja-JP" sz="3200" i="0" dirty="0" smtClean="0">
                  <a:solidFill>
                    <a:schemeClr val="accent4"/>
                  </a:solidFill>
                  <a:latin typeface="Hiragino Kaku Gothic Pro W3" charset="-128"/>
                  <a:ea typeface="Hiragino Kaku Gothic Pro W3" charset="-128"/>
                  <a:cs typeface="Hiragino Kaku Gothic Pro W3" charset="-128"/>
                </a:rPr>
                <a:t> or </a:t>
              </a:r>
              <a:r>
                <a:rPr kumimoji="1" lang="ja-JP" altLang="en-US" sz="3200" i="0" dirty="0" smtClean="0">
                  <a:solidFill>
                    <a:schemeClr val="accent4"/>
                  </a:solidFill>
                  <a:latin typeface="Hiragino Kaku Gothic Pro W3" charset="-128"/>
                  <a:ea typeface="Hiragino Kaku Gothic Pro W3" charset="-128"/>
                  <a:cs typeface="Hiragino Kaku Gothic Pro W3" charset="-128"/>
                </a:rPr>
                <a:t>出さないか</a:t>
              </a:r>
              <a:endParaRPr kumimoji="1" lang="en-US" altLang="ja-JP" sz="3200" i="0" dirty="0">
                <a:solidFill>
                  <a:schemeClr val="accent4"/>
                </a:solidFill>
                <a:latin typeface="Hiragino Kaku Gothic Pro W3" charset="-128"/>
                <a:ea typeface="Hiragino Kaku Gothic Pro W3" charset="-128"/>
                <a:cs typeface="Hiragino Kaku Gothic Pro W3" charset="-128"/>
              </a:endParaRPr>
            </a:p>
            <a:p>
              <a:r>
                <a:rPr lang="ja-JP" altLang="en-US" sz="3200" i="0" dirty="0" smtClean="0">
                  <a:latin typeface="Hiragino Kaku Gothic Pro W3" charset="-128"/>
                  <a:ea typeface="Hiragino Kaku Gothic Pro W3" charset="-128"/>
                  <a:cs typeface="Hiragino Kaku Gothic Pro W3" charset="-128"/>
                </a:rPr>
                <a:t>休符のときは</a:t>
              </a:r>
              <a:r>
                <a:rPr lang="en-US" altLang="ja-JP" sz="3200" i="0" dirty="0" smtClean="0">
                  <a:latin typeface="Hiragino Kaku Gothic Pro W3" charset="-128"/>
                  <a:ea typeface="Hiragino Kaku Gothic Pro W3" charset="-128"/>
                  <a:cs typeface="Hiragino Kaku Gothic Pro W3" charset="-128"/>
                </a:rPr>
                <a:t>”1”</a:t>
              </a:r>
              <a:r>
                <a:rPr lang="ja-JP" altLang="en-US" sz="3200" i="0" dirty="0" smtClean="0">
                  <a:latin typeface="Hiragino Kaku Gothic Pro W3" charset="-128"/>
                  <a:ea typeface="Hiragino Kaku Gothic Pro W3" charset="-128"/>
                  <a:cs typeface="Hiragino Kaku Gothic Pro W3" charset="-128"/>
                </a:rPr>
                <a:t>，音符のときは</a:t>
              </a:r>
              <a:r>
                <a:rPr lang="en-US" altLang="ja-JP" sz="3200" i="0" dirty="0" smtClean="0">
                  <a:latin typeface="Hiragino Kaku Gothic Pro W3" charset="-128"/>
                  <a:ea typeface="Hiragino Kaku Gothic Pro W3" charset="-128"/>
                  <a:cs typeface="Hiragino Kaku Gothic Pro W3" charset="-128"/>
                </a:rPr>
                <a:t>”0”</a:t>
              </a:r>
              <a:endParaRPr kumimoji="1" lang="ja-JP" altLang="en-US" sz="3200" i="0" dirty="0">
                <a:latin typeface="Hiragino Kaku Gothic Pro W3" charset="-128"/>
                <a:ea typeface="Hiragino Kaku Gothic Pro W3" charset="-128"/>
                <a:cs typeface="Hiragino Kaku Gothic Pro W3" charset="-128"/>
              </a:endParaRPr>
            </a:p>
          </p:txBody>
        </p:sp>
        <p:sp>
          <p:nvSpPr>
            <p:cNvPr id="23" name="右中かっこ 22">
              <a:extLst>
                <a:ext uri="{FF2B5EF4-FFF2-40B4-BE49-F238E27FC236}">
                  <a16:creationId xmlns="" xmlns:a16="http://schemas.microsoft.com/office/drawing/2014/main" id="{B7AE0C80-5865-4764-84D5-A07A44863FE1}"/>
                </a:ext>
              </a:extLst>
            </p:cNvPr>
            <p:cNvSpPr/>
            <p:nvPr/>
          </p:nvSpPr>
          <p:spPr>
            <a:xfrm>
              <a:off x="6471480" y="6164448"/>
              <a:ext cx="279346" cy="720000"/>
            </a:xfrm>
            <a:prstGeom prst="righ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grpSp>
        <p:nvGrpSpPr>
          <p:cNvPr id="24" name="図形グループ 23"/>
          <p:cNvGrpSpPr/>
          <p:nvPr/>
        </p:nvGrpSpPr>
        <p:grpSpPr>
          <a:xfrm>
            <a:off x="1126802" y="1701801"/>
            <a:ext cx="10751195" cy="1914837"/>
            <a:chOff x="1126802" y="1998921"/>
            <a:chExt cx="10751195" cy="1914837"/>
          </a:xfrm>
        </p:grpSpPr>
        <p:sp>
          <p:nvSpPr>
            <p:cNvPr id="26" name="角丸四角形 25"/>
            <p:cNvSpPr/>
            <p:nvPr/>
          </p:nvSpPr>
          <p:spPr>
            <a:xfrm>
              <a:off x="2544005" y="2430971"/>
              <a:ext cx="745902" cy="1377273"/>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27" name="図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802" y="1998921"/>
              <a:ext cx="10751195" cy="1914837"/>
            </a:xfrm>
            <a:prstGeom prst="rect">
              <a:avLst/>
            </a:prstGeom>
          </p:spPr>
        </p:pic>
      </p:grpSp>
      <p:sp>
        <p:nvSpPr>
          <p:cNvPr id="38" name="テキスト ボックス 37">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718845" y="3573945"/>
            <a:ext cx="689612" cy="615553"/>
          </a:xfrm>
          <a:prstGeom prst="rect">
            <a:avLst/>
          </a:prstGeom>
          <a:noFill/>
        </p:spPr>
        <p:txBody>
          <a:bodyPr wrap="none" lIns="0" tIns="0" rIns="0" bIns="0" rtlCol="0">
            <a:spAutoFit/>
          </a:bodyPr>
          <a:lstStyle/>
          <a:p>
            <a:r>
              <a:rPr kumimoji="1" lang="en-US" altLang="ja-JP" sz="4000" dirty="0" smtClean="0">
                <a:solidFill>
                  <a:schemeClr val="accent4"/>
                </a:solidFill>
              </a:rPr>
              <a:t>x</a:t>
            </a:r>
            <a:r>
              <a:rPr kumimoji="1" lang="en-US" altLang="ja-JP" sz="4000" baseline="30000" dirty="0" smtClean="0">
                <a:solidFill>
                  <a:schemeClr val="accent4"/>
                </a:solidFill>
              </a:rPr>
              <a:t>0</a:t>
            </a:r>
            <a:r>
              <a:rPr kumimoji="1" lang="en-US" altLang="ja-JP" sz="4000" dirty="0" smtClean="0">
                <a:solidFill>
                  <a:schemeClr val="accent4"/>
                </a:solidFill>
              </a:rPr>
              <a:t>  </a:t>
            </a:r>
            <a:endParaRPr kumimoji="1" lang="ja-JP" altLang="en-US" sz="4000" dirty="0">
              <a:solidFill>
                <a:schemeClr val="accent4"/>
              </a:solidFill>
            </a:endParaRPr>
          </a:p>
        </p:txBody>
      </p:sp>
      <p:sp>
        <p:nvSpPr>
          <p:cNvPr id="28" name="テキスト ボックス 27">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3240229" y="6234937"/>
            <a:ext cx="1121204" cy="615553"/>
          </a:xfrm>
          <a:prstGeom prst="rect">
            <a:avLst/>
          </a:prstGeom>
          <a:noFill/>
        </p:spPr>
        <p:txBody>
          <a:bodyPr wrap="none" lIns="0" tIns="0" rIns="0" bIns="0" rtlCol="0">
            <a:spAutoFit/>
          </a:bodyPr>
          <a:lstStyle/>
          <a:p>
            <a:r>
              <a:rPr kumimoji="1" lang="en-US" altLang="ja-JP" sz="4000" dirty="0" smtClean="0"/>
              <a:t>x</a:t>
            </a:r>
            <a:r>
              <a:rPr kumimoji="1" lang="en-US" altLang="ja-JP" sz="4000" baseline="30000" dirty="0" smtClean="0"/>
              <a:t>0</a:t>
            </a:r>
            <a:r>
              <a:rPr kumimoji="1" lang="en-US" altLang="ja-JP" sz="4000" dirty="0" smtClean="0"/>
              <a:t> = </a:t>
            </a:r>
            <a:endParaRPr kumimoji="1" lang="ja-JP" altLang="en-US" sz="4000" dirty="0"/>
          </a:p>
        </p:txBody>
      </p:sp>
      <p:sp>
        <p:nvSpPr>
          <p:cNvPr id="36" name="左中かっこ 35">
            <a:extLst>
              <a:ext uri="{FF2B5EF4-FFF2-40B4-BE49-F238E27FC236}">
                <a16:creationId xmlns="" xmlns:a16="http://schemas.microsoft.com/office/drawing/2014/main" id="{039FA33F-6425-4A7B-836B-6B82FA7175CF}"/>
              </a:ext>
            </a:extLst>
          </p:cNvPr>
          <p:cNvSpPr/>
          <p:nvPr/>
        </p:nvSpPr>
        <p:spPr>
          <a:xfrm>
            <a:off x="4517519" y="3396381"/>
            <a:ext cx="728862" cy="6278879"/>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 xmlns:a16="http://schemas.microsoft.com/office/drawing/2014/main" id="{3D195856-823F-456B-8895-9B4C2A799BFC}"/>
                  </a:ext>
                </a:extLst>
              </p:cNvPr>
              <p:cNvSpPr txBox="1"/>
              <p:nvPr/>
            </p:nvSpPr>
            <p:spPr>
              <a:xfrm>
                <a:off x="5077202" y="3614284"/>
                <a:ext cx="465961" cy="442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0</m:t>
                          </m:r>
                        </m:sub>
                        <m:sup>
                          <m:r>
                            <a:rPr kumimoji="1" lang="en-US" altLang="ja-JP" b="0" i="1" smtClean="0">
                              <a:latin typeface="Cambria Math" charset="0"/>
                            </a:rPr>
                            <m:t>0</m:t>
                          </m:r>
                        </m:sup>
                      </m:sSubSup>
                    </m:oMath>
                  </m:oMathPara>
                </a14:m>
                <a:endParaRPr kumimoji="1" lang="ja-JP" altLang="en-US" dirty="0"/>
              </a:p>
            </p:txBody>
          </p:sp>
        </mc:Choice>
        <mc:Fallback xmlns="">
          <p:sp>
            <p:nvSpPr>
              <p:cNvPr id="39" name="テキスト ボックス 38">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3614284"/>
                <a:ext cx="465961" cy="442044"/>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 xmlns:a16="http://schemas.microsoft.com/office/drawing/2014/main" id="{3D195856-823F-456B-8895-9B4C2A799BFC}"/>
                  </a:ext>
                </a:extLst>
              </p:cNvPr>
              <p:cNvSpPr txBox="1"/>
              <p:nvPr/>
            </p:nvSpPr>
            <p:spPr>
              <a:xfrm>
                <a:off x="5077202" y="4564975"/>
                <a:ext cx="589649"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59</m:t>
                          </m:r>
                        </m:sub>
                        <m:sup>
                          <m:r>
                            <a:rPr kumimoji="1" lang="en-US" altLang="ja-JP" b="0" i="1" smtClean="0">
                              <a:latin typeface="Cambria Math" charset="0"/>
                            </a:rPr>
                            <m:t>0</m:t>
                          </m:r>
                        </m:sup>
                      </m:sSubSup>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4564975"/>
                <a:ext cx="589649" cy="448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 xmlns:a16="http://schemas.microsoft.com/office/drawing/2014/main" id="{3D195856-823F-456B-8895-9B4C2A799BFC}"/>
                  </a:ext>
                </a:extLst>
              </p:cNvPr>
              <p:cNvSpPr txBox="1"/>
              <p:nvPr/>
            </p:nvSpPr>
            <p:spPr>
              <a:xfrm>
                <a:off x="5077202" y="5539997"/>
                <a:ext cx="744306" cy="43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127</m:t>
                          </m:r>
                        </m:sub>
                        <m:sup>
                          <m:r>
                            <a:rPr kumimoji="1" lang="en-US" altLang="ja-JP" b="0" i="1" smtClean="0">
                              <a:latin typeface="Cambria Math" charset="0"/>
                            </a:rPr>
                            <m:t>0</m:t>
                          </m:r>
                        </m:sup>
                      </m:sSubSup>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5539997"/>
                <a:ext cx="744306" cy="43999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 xmlns:a16="http://schemas.microsoft.com/office/drawing/2014/main" id="{3D195856-823F-456B-8895-9B4C2A799BFC}"/>
                  </a:ext>
                </a:extLst>
              </p:cNvPr>
              <p:cNvSpPr txBox="1"/>
              <p:nvPr/>
            </p:nvSpPr>
            <p:spPr>
              <a:xfrm>
                <a:off x="5077202" y="6350359"/>
                <a:ext cx="744306" cy="442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128</m:t>
                          </m:r>
                        </m:sub>
                        <m:sup>
                          <m:r>
                            <a:rPr kumimoji="1" lang="en-US" altLang="ja-JP" b="0" i="1" smtClean="0">
                              <a:latin typeface="Cambria Math" charset="0"/>
                            </a:rPr>
                            <m:t>0</m:t>
                          </m:r>
                        </m:sup>
                      </m:sSubSup>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6350359"/>
                <a:ext cx="744306" cy="442301"/>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3D195856-823F-456B-8895-9B4C2A799BFC}"/>
                  </a:ext>
                </a:extLst>
              </p:cNvPr>
              <p:cNvSpPr txBox="1"/>
              <p:nvPr/>
            </p:nvSpPr>
            <p:spPr>
              <a:xfrm>
                <a:off x="5077202" y="7094802"/>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129</m:t>
                          </m:r>
                        </m:sub>
                        <m:sup>
                          <m:r>
                            <a:rPr kumimoji="1" lang="en-US" altLang="ja-JP" b="0" i="1" smtClean="0">
                              <a:latin typeface="Cambria Math" charset="0"/>
                            </a:rPr>
                            <m:t>0</m:t>
                          </m:r>
                        </m:sup>
                      </m:sSubSup>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7094802"/>
                <a:ext cx="736292" cy="441659"/>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 xmlns:a16="http://schemas.microsoft.com/office/drawing/2014/main" id="{3D195856-823F-456B-8895-9B4C2A799BFC}"/>
                  </a:ext>
                </a:extLst>
              </p:cNvPr>
              <p:cNvSpPr txBox="1"/>
              <p:nvPr/>
            </p:nvSpPr>
            <p:spPr>
              <a:xfrm>
                <a:off x="5081202" y="8070781"/>
                <a:ext cx="744306"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131</m:t>
                          </m:r>
                        </m:sub>
                        <m:sup>
                          <m:r>
                            <a:rPr kumimoji="1" lang="en-US" altLang="ja-JP" b="0" i="1" smtClean="0">
                              <a:latin typeface="Cambria Math" charset="0"/>
                            </a:rPr>
                            <m:t>0</m:t>
                          </m:r>
                        </m:sup>
                      </m:sSubSup>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81202" y="8070781"/>
                <a:ext cx="744306" cy="441531"/>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D195856-823F-456B-8895-9B4C2A799BFC}"/>
                  </a:ext>
                </a:extLst>
              </p:cNvPr>
              <p:cNvSpPr txBox="1"/>
              <p:nvPr/>
            </p:nvSpPr>
            <p:spPr>
              <a:xfrm>
                <a:off x="5077202" y="9011775"/>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139</m:t>
                          </m:r>
                        </m:sub>
                        <m:sup>
                          <m:r>
                            <a:rPr kumimoji="1" lang="en-US" altLang="ja-JP" b="0" i="1" smtClean="0">
                              <a:latin typeface="Cambria Math" charset="0"/>
                            </a:rPr>
                            <m:t>0</m:t>
                          </m:r>
                        </m:sup>
                      </m:sSubSup>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9011775"/>
                <a:ext cx="736292" cy="441659"/>
              </a:xfrm>
              <a:prstGeom prst="rect">
                <a:avLst/>
              </a:prstGeom>
              <a:blipFill rotWithShape="0">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81852392"/>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19" name="楕円 27">
            <a:extLst>
              <a:ext uri="{FF2B5EF4-FFF2-40B4-BE49-F238E27FC236}">
                <a16:creationId xmlns="" xmlns:a16="http://schemas.microsoft.com/office/drawing/2014/main" id="{F7E62A85-8C29-45B3-A2EE-7BE6FA8B320A}"/>
              </a:ext>
            </a:extLst>
          </p:cNvPr>
          <p:cNvSpPr/>
          <p:nvPr/>
        </p:nvSpPr>
        <p:spPr>
          <a:xfrm>
            <a:off x="5825019" y="6233252"/>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21" name="楕円 29">
            <a:extLst>
              <a:ext uri="{FF2B5EF4-FFF2-40B4-BE49-F238E27FC236}">
                <a16:creationId xmlns="" xmlns:a16="http://schemas.microsoft.com/office/drawing/2014/main" id="{5EC227AC-318F-4FBA-8088-C629DF194FEC}"/>
              </a:ext>
            </a:extLst>
          </p:cNvPr>
          <p:cNvSpPr/>
          <p:nvPr/>
        </p:nvSpPr>
        <p:spPr>
          <a:xfrm>
            <a:off x="5825019" y="7008055"/>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0</a:t>
            </a:r>
            <a:endParaRPr kumimoji="1" lang="ja-JP" altLang="en-US" dirty="0">
              <a:solidFill>
                <a:schemeClr val="accent4"/>
              </a:solidFill>
            </a:endParaRPr>
          </a:p>
        </p:txBody>
      </p:sp>
      <p:sp>
        <p:nvSpPr>
          <p:cNvPr id="25" name="楕円 33">
            <a:extLst>
              <a:ext uri="{FF2B5EF4-FFF2-40B4-BE49-F238E27FC236}">
                <a16:creationId xmlns="" xmlns:a16="http://schemas.microsoft.com/office/drawing/2014/main" id="{C3000026-245A-4C31-853D-730B5207D56D}"/>
              </a:ext>
            </a:extLst>
          </p:cNvPr>
          <p:cNvSpPr/>
          <p:nvPr/>
        </p:nvSpPr>
        <p:spPr>
          <a:xfrm>
            <a:off x="5825019" y="7989234"/>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4"/>
                </a:solidFill>
              </a:rPr>
              <a:t>1</a:t>
            </a:r>
            <a:endParaRPr kumimoji="1" lang="ja-JP" altLang="en-US" dirty="0">
              <a:solidFill>
                <a:schemeClr val="accent4"/>
              </a:solidFill>
            </a:endParaRPr>
          </a:p>
        </p:txBody>
      </p:sp>
      <p:sp>
        <p:nvSpPr>
          <p:cNvPr id="29" name="楕円 37">
            <a:extLst>
              <a:ext uri="{FF2B5EF4-FFF2-40B4-BE49-F238E27FC236}">
                <a16:creationId xmlns="" xmlns:a16="http://schemas.microsoft.com/office/drawing/2014/main" id="{43698B27-9F94-4847-9790-5FC80921C360}"/>
              </a:ext>
            </a:extLst>
          </p:cNvPr>
          <p:cNvSpPr/>
          <p:nvPr/>
        </p:nvSpPr>
        <p:spPr>
          <a:xfrm>
            <a:off x="5825019" y="8930390"/>
            <a:ext cx="556757" cy="60392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4"/>
                </a:solidFill>
              </a:rPr>
              <a:t>0</a:t>
            </a:r>
            <a:endParaRPr kumimoji="1" lang="ja-JP" altLang="en-US" dirty="0">
              <a:solidFill>
                <a:schemeClr val="accent4"/>
              </a:solidFill>
            </a:endParaRPr>
          </a:p>
        </p:txBody>
      </p:sp>
      <p:sp>
        <p:nvSpPr>
          <p:cNvPr id="30" name="楕円 29">
            <a:extLst>
              <a:ext uri="{FF2B5EF4-FFF2-40B4-BE49-F238E27FC236}">
                <a16:creationId xmlns="" xmlns:a16="http://schemas.microsoft.com/office/drawing/2014/main" id="{5EC227AC-318F-4FBA-8088-C629DF194FEC}"/>
              </a:ext>
            </a:extLst>
          </p:cNvPr>
          <p:cNvSpPr/>
          <p:nvPr/>
        </p:nvSpPr>
        <p:spPr>
          <a:xfrm>
            <a:off x="5825019" y="3542272"/>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31" name="楕円 33">
            <a:extLst>
              <a:ext uri="{FF2B5EF4-FFF2-40B4-BE49-F238E27FC236}">
                <a16:creationId xmlns="" xmlns:a16="http://schemas.microsoft.com/office/drawing/2014/main" id="{C3000026-245A-4C31-853D-730B5207D56D}"/>
              </a:ext>
            </a:extLst>
          </p:cNvPr>
          <p:cNvSpPr/>
          <p:nvPr/>
        </p:nvSpPr>
        <p:spPr>
          <a:xfrm>
            <a:off x="5825019" y="4483428"/>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32" name="楕円 37">
            <a:extLst>
              <a:ext uri="{FF2B5EF4-FFF2-40B4-BE49-F238E27FC236}">
                <a16:creationId xmlns="" xmlns:a16="http://schemas.microsoft.com/office/drawing/2014/main" id="{43698B27-9F94-4847-9790-5FC80921C360}"/>
              </a:ext>
            </a:extLst>
          </p:cNvPr>
          <p:cNvSpPr/>
          <p:nvPr/>
        </p:nvSpPr>
        <p:spPr>
          <a:xfrm>
            <a:off x="5825019" y="5458450"/>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3" name="テキスト ボックス 2"/>
              <p:cNvSpPr txBox="1"/>
              <p:nvPr/>
            </p:nvSpPr>
            <p:spPr>
              <a:xfrm>
                <a:off x="6004427" y="4108514"/>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6004427" y="4108514"/>
                <a:ext cx="197939" cy="430887"/>
              </a:xfrm>
              <a:prstGeom prst="rect">
                <a:avLst/>
              </a:prstGeom>
              <a:blipFill rotWithShape="0">
                <a:blip r:embed="rId3"/>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004427" y="5069169"/>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004427" y="5069169"/>
                <a:ext cx="197939" cy="430887"/>
              </a:xfrm>
              <a:prstGeom prst="rect">
                <a:avLst/>
              </a:prstGeom>
              <a:blipFill rotWithShape="0">
                <a:blip r:embed="rId4"/>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004427" y="7588827"/>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chemeClr val="accent4"/>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chemeClr val="accent4"/>
                  </a:solidFill>
                  <a:effectLst/>
                  <a:uFillTx/>
                  <a:latin typeface="Iowan Old Style"/>
                  <a:ea typeface="Iowan Old Style"/>
                  <a:cs typeface="Iowan Old Style"/>
                  <a:sym typeface="Iowan Old Style"/>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004427" y="7588827"/>
                <a:ext cx="197939" cy="430887"/>
              </a:xfrm>
              <a:prstGeom prst="rect">
                <a:avLst/>
              </a:prstGeom>
              <a:blipFill rotWithShape="0">
                <a:blip r:embed="rId5"/>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6004427" y="8549482"/>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chemeClr val="accent4"/>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chemeClr val="accent4"/>
                  </a:solidFill>
                  <a:effectLst/>
                  <a:uFillTx/>
                  <a:latin typeface="Iowan Old Style"/>
                  <a:ea typeface="Iowan Old Style"/>
                  <a:cs typeface="Iowan Old Style"/>
                  <a:sym typeface="Iowan Old Style"/>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6004427" y="8549482"/>
                <a:ext cx="197939" cy="430887"/>
              </a:xfrm>
              <a:prstGeom prst="rect">
                <a:avLst/>
              </a:prstGeom>
              <a:blipFill rotWithShape="0">
                <a:blip r:embed="rId6"/>
                <a:stretch>
                  <a:fillRect/>
                </a:stretch>
              </a:blipFill>
              <a:ln w="12700" cap="flat">
                <a:noFill/>
                <a:miter lim="400000"/>
              </a:ln>
              <a:effectLst/>
            </p:spPr>
            <p:txBody>
              <a:bodyPr/>
              <a:lstStyle/>
              <a:p>
                <a:r>
                  <a:rPr lang="ja-JP" altLang="en-US">
                    <a:noFill/>
                  </a:rPr>
                  <a:t> </a:t>
                </a:r>
              </a:p>
            </p:txBody>
          </p:sp>
        </mc:Fallback>
      </mc:AlternateContent>
      <p:sp>
        <p:nvSpPr>
          <p:cNvPr id="23" name="テキスト ボックス 22">
            <a:extLst>
              <a:ext uri="{FF2B5EF4-FFF2-40B4-BE49-F238E27FC236}">
                <a16:creationId xmlns="" xmlns:a16="http://schemas.microsoft.com/office/drawing/2014/main" id="{A37B024B-A92B-41C9-B962-F9E0586A1E74}"/>
              </a:ext>
            </a:extLst>
          </p:cNvPr>
          <p:cNvSpPr txBox="1"/>
          <p:nvPr/>
        </p:nvSpPr>
        <p:spPr>
          <a:xfrm>
            <a:off x="7115476" y="5234184"/>
            <a:ext cx="5497231" cy="4211409"/>
          </a:xfrm>
          <a:prstGeom prst="rect">
            <a:avLst/>
          </a:prstGeom>
          <a:noFill/>
          <a:ln w="28575">
            <a:solidFill>
              <a:schemeClr val="accent4"/>
            </a:solidFill>
          </a:ln>
        </p:spPr>
        <p:txBody>
          <a:bodyPr wrap="square" rtlCol="0">
            <a:spAutoFit/>
          </a:bodyPr>
          <a:lstStyle/>
          <a:p>
            <a:r>
              <a:rPr lang="ja-JP" altLang="en-US" sz="3200" i="0" dirty="0">
                <a:solidFill>
                  <a:schemeClr val="accent4"/>
                </a:solidFill>
                <a:latin typeface="Hiragino Kaku Gothic Pro W3" charset="-128"/>
                <a:ea typeface="Hiragino Kaku Gothic Pro W3" charset="-128"/>
                <a:cs typeface="Hiragino Kaku Gothic Pro W3" charset="-128"/>
              </a:rPr>
              <a:t>音の</a:t>
            </a:r>
            <a:r>
              <a:rPr lang="ja-JP" altLang="en-US" sz="3200" i="0" dirty="0" smtClean="0">
                <a:solidFill>
                  <a:schemeClr val="accent4"/>
                </a:solidFill>
                <a:latin typeface="Hiragino Kaku Gothic Pro W3" charset="-128"/>
                <a:ea typeface="Hiragino Kaku Gothic Pro W3" charset="-128"/>
                <a:cs typeface="Hiragino Kaku Gothic Pro W3" charset="-128"/>
              </a:rPr>
              <a:t>長さ</a:t>
            </a:r>
            <a:endParaRPr lang="en-US" altLang="ja-JP" sz="3200" i="0" dirty="0" smtClean="0">
              <a:solidFill>
                <a:schemeClr val="accent4"/>
              </a:solidFill>
              <a:latin typeface="Hiragino Kaku Gothic Pro W3" charset="-128"/>
              <a:ea typeface="Hiragino Kaku Gothic Pro W3" charset="-128"/>
              <a:cs typeface="Hiragino Kaku Gothic Pro W3" charset="-128"/>
            </a:endParaRPr>
          </a:p>
          <a:p>
            <a:r>
              <a:rPr kumimoji="1" lang="ja-JP" altLang="en-US" sz="3200" i="0" dirty="0" smtClean="0">
                <a:latin typeface="Hiragino Kaku Gothic Pro W3" charset="-128"/>
                <a:ea typeface="Hiragino Kaku Gothic Pro W3" charset="-128"/>
                <a:cs typeface="Hiragino Kaku Gothic Pro W3" charset="-128"/>
              </a:rPr>
              <a:t>計</a:t>
            </a:r>
            <a:r>
              <a:rPr lang="en-US" altLang="ja-JP" sz="3200" i="0" dirty="0" smtClean="0">
                <a:latin typeface="Hiragino Kaku Gothic Pro W3" charset="-128"/>
                <a:ea typeface="Hiragino Kaku Gothic Pro W3" charset="-128"/>
                <a:cs typeface="Hiragino Kaku Gothic Pro W3" charset="-128"/>
              </a:rPr>
              <a:t>11</a:t>
            </a:r>
            <a:r>
              <a:rPr kumimoji="1" lang="ja-JP" altLang="en-US" sz="3200" i="0" dirty="0" smtClean="0">
                <a:latin typeface="Hiragino Kaku Gothic Pro W3" charset="-128"/>
                <a:ea typeface="Hiragino Kaku Gothic Pro W3" charset="-128"/>
                <a:cs typeface="Hiragino Kaku Gothic Pro W3" charset="-128"/>
              </a:rPr>
              <a:t>個のベクトルで</a:t>
            </a:r>
            <a:r>
              <a:rPr kumimoji="1" lang="ja-JP" altLang="en-US" sz="3200" i="0" dirty="0">
                <a:latin typeface="Hiragino Kaku Gothic Pro W3" charset="-128"/>
                <a:ea typeface="Hiragino Kaku Gothic Pro W3" charset="-128"/>
                <a:cs typeface="Hiragino Kaku Gothic Pro W3" charset="-128"/>
              </a:rPr>
              <a:t>表す</a:t>
            </a:r>
            <a:r>
              <a:rPr kumimoji="1" lang="ja-JP" altLang="en-US" sz="3200" i="0" dirty="0" smtClean="0">
                <a:latin typeface="Hiragino Kaku Gothic Pro W3" charset="-128"/>
                <a:ea typeface="Hiragino Kaku Gothic Pro W3" charset="-128"/>
                <a:cs typeface="Hiragino Kaku Gothic Pro W3" charset="-128"/>
              </a:rPr>
              <a:t>。音の高さを表したときのように要素に各音符の長さが対応している．</a:t>
            </a:r>
            <a:r>
              <a:rPr lang="en-US" altLang="ja-JP" sz="3200" i="0" dirty="0" smtClean="0">
                <a:latin typeface="Hiragino Kaku Gothic Pro W3" charset="-128"/>
                <a:ea typeface="Hiragino Kaku Gothic Pro W3" charset="-128"/>
                <a:cs typeface="Hiragino Kaku Gothic Pro W3" charset="-128"/>
              </a:rPr>
              <a:t>4</a:t>
            </a:r>
            <a:r>
              <a:rPr lang="ja-JP" altLang="en-US" sz="3200" i="0" dirty="0">
                <a:latin typeface="Hiragino Kaku Gothic Pro W3" charset="-128"/>
                <a:ea typeface="Hiragino Kaku Gothic Pro W3" charset="-128"/>
                <a:cs typeface="Hiragino Kaku Gothic Pro W3" charset="-128"/>
              </a:rPr>
              <a:t>分</a:t>
            </a:r>
            <a:r>
              <a:rPr lang="ja-JP" altLang="en-US" sz="3200" i="0" dirty="0" smtClean="0">
                <a:latin typeface="Hiragino Kaku Gothic Pro W3" charset="-128"/>
                <a:ea typeface="Hiragino Kaku Gothic Pro W3" charset="-128"/>
                <a:cs typeface="Hiragino Kaku Gothic Pro W3" charset="-128"/>
              </a:rPr>
              <a:t>音符は</a:t>
            </a:r>
            <a:r>
              <a:rPr lang="en-US" altLang="ja-JP" sz="3200" i="0" dirty="0" smtClean="0">
                <a:latin typeface="Hiragino Kaku Gothic Pro W3" charset="-128"/>
                <a:ea typeface="Hiragino Kaku Gothic Pro W3" charset="-128"/>
                <a:cs typeface="Hiragino Kaku Gothic Pro W3" charset="-128"/>
              </a:rPr>
              <a:t>3</a:t>
            </a:r>
            <a:r>
              <a:rPr lang="ja-JP" altLang="en-US" sz="3200" i="0" dirty="0" smtClean="0">
                <a:latin typeface="Hiragino Kaku Gothic Pro W3" charset="-128"/>
                <a:ea typeface="Hiragino Kaku Gothic Pro W3" charset="-128"/>
                <a:cs typeface="Hiragino Kaku Gothic Pro W3" charset="-128"/>
              </a:rPr>
              <a:t>番目の要素に対応しているので</a:t>
            </a:r>
            <a:r>
              <a:rPr lang="en-US" altLang="ja-JP" sz="3200" i="0" dirty="0" smtClean="0">
                <a:latin typeface="Hiragino Kaku Gothic Pro W3" charset="-128"/>
                <a:ea typeface="Hiragino Kaku Gothic Pro W3" charset="-128"/>
                <a:cs typeface="Hiragino Kaku Gothic Pro W3" charset="-128"/>
              </a:rPr>
              <a:t>3</a:t>
            </a:r>
            <a:r>
              <a:rPr lang="ja-JP" altLang="en-US" sz="3200" i="0" dirty="0" smtClean="0">
                <a:latin typeface="Hiragino Kaku Gothic Pro W3" charset="-128"/>
                <a:ea typeface="Hiragino Kaku Gothic Pro W3" charset="-128"/>
                <a:cs typeface="Hiragino Kaku Gothic Pro W3" charset="-128"/>
              </a:rPr>
              <a:t>番目を</a:t>
            </a:r>
            <a:r>
              <a:rPr lang="en-US" altLang="ja-JP" sz="3200" i="0" dirty="0">
                <a:latin typeface="Hiragino Kaku Gothic Pro W3" charset="-128"/>
                <a:ea typeface="Hiragino Kaku Gothic Pro W3" charset="-128"/>
                <a:cs typeface="Hiragino Kaku Gothic Pro W3" charset="-128"/>
              </a:rPr>
              <a:t>”1”</a:t>
            </a:r>
            <a:r>
              <a:rPr lang="ja-JP" altLang="en-US" sz="3200" i="0" dirty="0">
                <a:latin typeface="Hiragino Kaku Gothic Pro W3" charset="-128"/>
                <a:ea typeface="Hiragino Kaku Gothic Pro W3" charset="-128"/>
                <a:cs typeface="Hiragino Kaku Gothic Pro W3" charset="-128"/>
              </a:rPr>
              <a:t>としそれ</a:t>
            </a:r>
            <a:r>
              <a:rPr lang="ja-JP" altLang="en-US" sz="3200" i="0" dirty="0" smtClean="0">
                <a:latin typeface="Hiragino Kaku Gothic Pro W3" charset="-128"/>
                <a:ea typeface="Hiragino Kaku Gothic Pro W3" charset="-128"/>
                <a:cs typeface="Hiragino Kaku Gothic Pro W3" charset="-128"/>
              </a:rPr>
              <a:t>以外を</a:t>
            </a:r>
            <a:r>
              <a:rPr lang="en-US" altLang="ja-JP" sz="3200" i="0" dirty="0">
                <a:latin typeface="Hiragino Kaku Gothic Pro W3" charset="-128"/>
                <a:ea typeface="Hiragino Kaku Gothic Pro W3" charset="-128"/>
                <a:cs typeface="Hiragino Kaku Gothic Pro W3" charset="-128"/>
              </a:rPr>
              <a:t>”0”</a:t>
            </a:r>
            <a:r>
              <a:rPr lang="ja-JP" altLang="en-US" sz="3200" i="0" dirty="0">
                <a:latin typeface="Hiragino Kaku Gothic Pro W3" charset="-128"/>
                <a:ea typeface="Hiragino Kaku Gothic Pro W3" charset="-128"/>
                <a:cs typeface="Hiragino Kaku Gothic Pro W3" charset="-128"/>
              </a:rPr>
              <a:t>にする。</a:t>
            </a:r>
            <a:endParaRPr kumimoji="1" lang="ja-JP" altLang="en-US" sz="3200" i="0" dirty="0">
              <a:latin typeface="Hiragino Kaku Gothic Pro W3" charset="-128"/>
              <a:ea typeface="Hiragino Kaku Gothic Pro W3" charset="-128"/>
              <a:cs typeface="Hiragino Kaku Gothic Pro W3" charset="-128"/>
            </a:endParaRPr>
          </a:p>
        </p:txBody>
      </p:sp>
      <p:sp>
        <p:nvSpPr>
          <p:cNvPr id="24" name="右中かっこ 23">
            <a:extLst>
              <a:ext uri="{FF2B5EF4-FFF2-40B4-BE49-F238E27FC236}">
                <a16:creationId xmlns="" xmlns:a16="http://schemas.microsoft.com/office/drawing/2014/main" id="{B7AE0C80-5865-4764-84D5-A07A44863FE1}"/>
              </a:ext>
            </a:extLst>
          </p:cNvPr>
          <p:cNvSpPr/>
          <p:nvPr/>
        </p:nvSpPr>
        <p:spPr>
          <a:xfrm>
            <a:off x="6561184" y="7105130"/>
            <a:ext cx="238005" cy="2311016"/>
          </a:xfrm>
          <a:prstGeom prst="rightBrace">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26" name="図形グループ 25"/>
          <p:cNvGrpSpPr/>
          <p:nvPr/>
        </p:nvGrpSpPr>
        <p:grpSpPr>
          <a:xfrm>
            <a:off x="1126802" y="1701801"/>
            <a:ext cx="10751195" cy="1914837"/>
            <a:chOff x="1126802" y="1998921"/>
            <a:chExt cx="10751195" cy="1914837"/>
          </a:xfrm>
        </p:grpSpPr>
        <p:sp>
          <p:nvSpPr>
            <p:cNvPr id="27" name="角丸四角形 26"/>
            <p:cNvSpPr/>
            <p:nvPr/>
          </p:nvSpPr>
          <p:spPr>
            <a:xfrm>
              <a:off x="2544005" y="2430971"/>
              <a:ext cx="745902" cy="1377273"/>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38" name="図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6802" y="1998921"/>
              <a:ext cx="10751195" cy="1914837"/>
            </a:xfrm>
            <a:prstGeom prst="rect">
              <a:avLst/>
            </a:prstGeom>
          </p:spPr>
        </p:pic>
      </p:grpSp>
      <p:sp>
        <p:nvSpPr>
          <p:cNvPr id="39" name="テキスト ボックス 38">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718845" y="3573945"/>
            <a:ext cx="689612" cy="615553"/>
          </a:xfrm>
          <a:prstGeom prst="rect">
            <a:avLst/>
          </a:prstGeom>
          <a:noFill/>
        </p:spPr>
        <p:txBody>
          <a:bodyPr wrap="none" lIns="0" tIns="0" rIns="0" bIns="0" rtlCol="0">
            <a:spAutoFit/>
          </a:bodyPr>
          <a:lstStyle/>
          <a:p>
            <a:r>
              <a:rPr kumimoji="1" lang="en-US" altLang="ja-JP" sz="4000" dirty="0" smtClean="0">
                <a:solidFill>
                  <a:schemeClr val="accent4"/>
                </a:solidFill>
              </a:rPr>
              <a:t>x</a:t>
            </a:r>
            <a:r>
              <a:rPr kumimoji="1" lang="en-US" altLang="ja-JP" sz="4000" baseline="30000" dirty="0" smtClean="0">
                <a:solidFill>
                  <a:schemeClr val="accent4"/>
                </a:solidFill>
              </a:rPr>
              <a:t>0</a:t>
            </a:r>
            <a:r>
              <a:rPr kumimoji="1" lang="en-US" altLang="ja-JP" sz="4000" dirty="0" smtClean="0">
                <a:solidFill>
                  <a:schemeClr val="accent4"/>
                </a:solidFill>
              </a:rPr>
              <a:t>  </a:t>
            </a:r>
            <a:endParaRPr kumimoji="1" lang="ja-JP" altLang="en-US" sz="4000" dirty="0">
              <a:solidFill>
                <a:schemeClr val="accent4"/>
              </a:solidFill>
            </a:endParaRPr>
          </a:p>
        </p:txBody>
      </p:sp>
      <p:sp>
        <p:nvSpPr>
          <p:cNvPr id="28" name="テキスト ボックス 27">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3240229" y="6234937"/>
            <a:ext cx="1121204" cy="615553"/>
          </a:xfrm>
          <a:prstGeom prst="rect">
            <a:avLst/>
          </a:prstGeom>
          <a:noFill/>
        </p:spPr>
        <p:txBody>
          <a:bodyPr wrap="none" lIns="0" tIns="0" rIns="0" bIns="0" rtlCol="0">
            <a:spAutoFit/>
          </a:bodyPr>
          <a:lstStyle/>
          <a:p>
            <a:r>
              <a:rPr kumimoji="1" lang="en-US" altLang="ja-JP" sz="4000" dirty="0" smtClean="0"/>
              <a:t>x</a:t>
            </a:r>
            <a:r>
              <a:rPr kumimoji="1" lang="en-US" altLang="ja-JP" sz="4000" baseline="30000" dirty="0" smtClean="0"/>
              <a:t>0</a:t>
            </a:r>
            <a:r>
              <a:rPr kumimoji="1" lang="en-US" altLang="ja-JP" sz="4000" dirty="0" smtClean="0"/>
              <a:t> = </a:t>
            </a:r>
            <a:endParaRPr kumimoji="1" lang="ja-JP" altLang="en-US" sz="4000" dirty="0"/>
          </a:p>
        </p:txBody>
      </p:sp>
      <p:sp>
        <p:nvSpPr>
          <p:cNvPr id="36" name="左中かっこ 35">
            <a:extLst>
              <a:ext uri="{FF2B5EF4-FFF2-40B4-BE49-F238E27FC236}">
                <a16:creationId xmlns="" xmlns:a16="http://schemas.microsoft.com/office/drawing/2014/main" id="{039FA33F-6425-4A7B-836B-6B82FA7175CF}"/>
              </a:ext>
            </a:extLst>
          </p:cNvPr>
          <p:cNvSpPr/>
          <p:nvPr/>
        </p:nvSpPr>
        <p:spPr>
          <a:xfrm>
            <a:off x="4517519" y="3396381"/>
            <a:ext cx="728862" cy="6278879"/>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 xmlns:a16="http://schemas.microsoft.com/office/drawing/2014/main" id="{3D195856-823F-456B-8895-9B4C2A799BFC}"/>
                  </a:ext>
                </a:extLst>
              </p:cNvPr>
              <p:cNvSpPr txBox="1"/>
              <p:nvPr/>
            </p:nvSpPr>
            <p:spPr>
              <a:xfrm>
                <a:off x="5077202" y="3614284"/>
                <a:ext cx="465961" cy="442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0</m:t>
                          </m:r>
                        </m:sub>
                        <m:sup>
                          <m:r>
                            <a:rPr kumimoji="1" lang="en-US" altLang="ja-JP" b="0" i="1" smtClean="0">
                              <a:latin typeface="Cambria Math" charset="0"/>
                            </a:rPr>
                            <m:t>0</m:t>
                          </m:r>
                        </m:sup>
                      </m:sSubSup>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3614284"/>
                <a:ext cx="465961" cy="442044"/>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 xmlns:a16="http://schemas.microsoft.com/office/drawing/2014/main" id="{3D195856-823F-456B-8895-9B4C2A799BFC}"/>
                  </a:ext>
                </a:extLst>
              </p:cNvPr>
              <p:cNvSpPr txBox="1"/>
              <p:nvPr/>
            </p:nvSpPr>
            <p:spPr>
              <a:xfrm>
                <a:off x="5077202" y="4564975"/>
                <a:ext cx="589649"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59</m:t>
                          </m:r>
                        </m:sub>
                        <m:sup>
                          <m:r>
                            <a:rPr kumimoji="1" lang="en-US" altLang="ja-JP" b="0" i="1" smtClean="0">
                              <a:latin typeface="Cambria Math" charset="0"/>
                            </a:rPr>
                            <m:t>0</m:t>
                          </m:r>
                        </m:sup>
                      </m:sSubSup>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4564975"/>
                <a:ext cx="589649" cy="448200"/>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 xmlns:a16="http://schemas.microsoft.com/office/drawing/2014/main" id="{3D195856-823F-456B-8895-9B4C2A799BFC}"/>
                  </a:ext>
                </a:extLst>
              </p:cNvPr>
              <p:cNvSpPr txBox="1"/>
              <p:nvPr/>
            </p:nvSpPr>
            <p:spPr>
              <a:xfrm>
                <a:off x="5077202" y="5539997"/>
                <a:ext cx="744306" cy="43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127</m:t>
                          </m:r>
                        </m:sub>
                        <m:sup>
                          <m:r>
                            <a:rPr kumimoji="1" lang="en-US" altLang="ja-JP" b="0" i="1" smtClean="0">
                              <a:latin typeface="Cambria Math" charset="0"/>
                            </a:rPr>
                            <m:t>0</m:t>
                          </m:r>
                        </m:sup>
                      </m:sSubSup>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5539997"/>
                <a:ext cx="744306" cy="439992"/>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 xmlns:a16="http://schemas.microsoft.com/office/drawing/2014/main" id="{3D195856-823F-456B-8895-9B4C2A799BFC}"/>
                  </a:ext>
                </a:extLst>
              </p:cNvPr>
              <p:cNvSpPr txBox="1"/>
              <p:nvPr/>
            </p:nvSpPr>
            <p:spPr>
              <a:xfrm>
                <a:off x="5077202" y="6350359"/>
                <a:ext cx="744306" cy="442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128</m:t>
                          </m:r>
                        </m:sub>
                        <m:sup>
                          <m:r>
                            <a:rPr kumimoji="1" lang="en-US" altLang="ja-JP" b="0" i="1" smtClean="0">
                              <a:latin typeface="Cambria Math" charset="0"/>
                            </a:rPr>
                            <m:t>0</m:t>
                          </m:r>
                        </m:sup>
                      </m:sSubSup>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6350359"/>
                <a:ext cx="744306" cy="442301"/>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 xmlns:a16="http://schemas.microsoft.com/office/drawing/2014/main" id="{3D195856-823F-456B-8895-9B4C2A799BFC}"/>
                  </a:ext>
                </a:extLst>
              </p:cNvPr>
              <p:cNvSpPr txBox="1"/>
              <p:nvPr/>
            </p:nvSpPr>
            <p:spPr>
              <a:xfrm>
                <a:off x="5077202" y="7094802"/>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129</m:t>
                          </m:r>
                        </m:sub>
                        <m:sup>
                          <m:r>
                            <a:rPr kumimoji="1" lang="en-US" altLang="ja-JP" b="0" i="1" smtClean="0">
                              <a:latin typeface="Cambria Math" charset="0"/>
                            </a:rPr>
                            <m:t>0</m:t>
                          </m:r>
                        </m:sup>
                      </m:sSubSup>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7094802"/>
                <a:ext cx="736292" cy="441659"/>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 xmlns:a16="http://schemas.microsoft.com/office/drawing/2014/main" id="{3D195856-823F-456B-8895-9B4C2A799BFC}"/>
                  </a:ext>
                </a:extLst>
              </p:cNvPr>
              <p:cNvSpPr txBox="1"/>
              <p:nvPr/>
            </p:nvSpPr>
            <p:spPr>
              <a:xfrm>
                <a:off x="5081202" y="8070781"/>
                <a:ext cx="744306"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131</m:t>
                          </m:r>
                        </m:sub>
                        <m:sup>
                          <m:r>
                            <a:rPr kumimoji="1" lang="en-US" altLang="ja-JP" b="0" i="1" smtClean="0">
                              <a:latin typeface="Cambria Math" charset="0"/>
                            </a:rPr>
                            <m:t>0</m:t>
                          </m:r>
                        </m:sup>
                      </m:sSubSup>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81202" y="8070781"/>
                <a:ext cx="744306" cy="441531"/>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 xmlns:a16="http://schemas.microsoft.com/office/drawing/2014/main" id="{3D195856-823F-456B-8895-9B4C2A799BFC}"/>
                  </a:ext>
                </a:extLst>
              </p:cNvPr>
              <p:cNvSpPr txBox="1"/>
              <p:nvPr/>
            </p:nvSpPr>
            <p:spPr>
              <a:xfrm>
                <a:off x="5077202" y="9011775"/>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139</m:t>
                          </m:r>
                        </m:sub>
                        <m:sup>
                          <m:r>
                            <a:rPr kumimoji="1" lang="en-US" altLang="ja-JP" b="0" i="1" smtClean="0">
                              <a:latin typeface="Cambria Math" charset="0"/>
                            </a:rPr>
                            <m:t>0</m:t>
                          </m:r>
                        </m:sup>
                      </m:sSubSup>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5077202" y="9011775"/>
                <a:ext cx="736292" cy="441659"/>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6340153"/>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grpSp>
        <p:nvGrpSpPr>
          <p:cNvPr id="50" name="図形グループ 49"/>
          <p:cNvGrpSpPr/>
          <p:nvPr/>
        </p:nvGrpSpPr>
        <p:grpSpPr>
          <a:xfrm>
            <a:off x="5772874" y="2312658"/>
            <a:ext cx="6306287" cy="6717041"/>
            <a:chOff x="2470002" y="2097830"/>
            <a:chExt cx="6306287" cy="6717041"/>
          </a:xfrm>
        </p:grpSpPr>
        <p:sp>
          <p:nvSpPr>
            <p:cNvPr id="5" name="正方形/長方形 4"/>
            <p:cNvSpPr/>
            <p:nvPr/>
          </p:nvSpPr>
          <p:spPr>
            <a:xfrm>
              <a:off x="4995824" y="2097830"/>
              <a:ext cx="1254642" cy="573917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2" name="正方形/長方形 1"/>
            <p:cNvSpPr/>
            <p:nvPr/>
          </p:nvSpPr>
          <p:spPr>
            <a:xfrm>
              <a:off x="2470002" y="2798375"/>
              <a:ext cx="1254642" cy="433808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
          <p:nvSpPr>
            <p:cNvPr id="26" name="正方形/長方形 25"/>
            <p:cNvSpPr/>
            <p:nvPr/>
          </p:nvSpPr>
          <p:spPr>
            <a:xfrm>
              <a:off x="7521647" y="2798375"/>
              <a:ext cx="1254642" cy="433808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43" name="環状矢印 42"/>
            <p:cNvSpPr/>
            <p:nvPr/>
          </p:nvSpPr>
          <p:spPr>
            <a:xfrm rot="10800000">
              <a:off x="4834033" y="7056955"/>
              <a:ext cx="1578223" cy="1757916"/>
            </a:xfrm>
            <a:prstGeom prst="circular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49" name="右矢印 48"/>
            <p:cNvSpPr/>
            <p:nvPr/>
          </p:nvSpPr>
          <p:spPr>
            <a:xfrm>
              <a:off x="3836321"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52" name="右矢印 51"/>
            <p:cNvSpPr/>
            <p:nvPr/>
          </p:nvSpPr>
          <p:spPr>
            <a:xfrm>
              <a:off x="6373044"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53" name="テキスト ボックス 52"/>
            <p:cNvSpPr txBox="1"/>
            <p:nvPr/>
          </p:nvSpPr>
          <p:spPr>
            <a:xfrm>
              <a:off x="5243774" y="2960723"/>
              <a:ext cx="910506" cy="4023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Rtl"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800" b="1" i="0" u="none" strike="noStrike" cap="none" spc="28"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HIDDEN</a:t>
              </a:r>
              <a:r>
                <a:rPr kumimoji="0" lang="en-US" altLang="ja-JP" sz="2800" b="1" i="0" u="none" strike="noStrike" cap="none" spc="28" normalizeH="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 </a:t>
              </a:r>
              <a:endParaRPr kumimoji="0" lang="ja-JP" altLang="en-US" sz="2800" b="1" i="0" u="none" strike="noStrike" cap="none" spc="28" normalizeH="0" baseline="0" dirty="0">
                <a:ln>
                  <a:noFill/>
                </a:ln>
                <a:solidFill>
                  <a:schemeClr val="bg1"/>
                </a:solidFill>
                <a:effectLst/>
                <a:uFillTx/>
                <a:latin typeface="Hiragino Kaku Gothic Pro W6" charset="-128"/>
                <a:ea typeface="Hiragino Kaku Gothic Pro W6" charset="-128"/>
                <a:cs typeface="Hiragino Kaku Gothic Pro W6" charset="-128"/>
                <a:sym typeface="Iowan Old Style"/>
              </a:endParaRPr>
            </a:p>
          </p:txBody>
        </p:sp>
      </p:grpSp>
      <p:sp>
        <p:nvSpPr>
          <p:cNvPr id="8" name="下カーブ矢印 7"/>
          <p:cNvSpPr/>
          <p:nvPr/>
        </p:nvSpPr>
        <p:spPr>
          <a:xfrm rot="1725461">
            <a:off x="4209726" y="2100800"/>
            <a:ext cx="2830029" cy="1319109"/>
          </a:xfrm>
          <a:prstGeom prst="curvedDownArrow">
            <a:avLst>
              <a:gd name="adj1" fmla="val 15268"/>
              <a:gd name="adj2" fmla="val 48985"/>
              <a:gd name="adj3" fmla="val 35673"/>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14" name="テキスト ボックス 13"/>
          <p:cNvSpPr txBox="1"/>
          <p:nvPr/>
        </p:nvSpPr>
        <p:spPr>
          <a:xfrm>
            <a:off x="6120146" y="1669565"/>
            <a:ext cx="1746235"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入</a:t>
            </a:r>
            <a:r>
              <a:rPr lang="ja-JP" altLang="en-US" i="0" dirty="0" smtClean="0">
                <a:latin typeface="Hiragino Kaku Gothic Pro W3" charset="-128"/>
                <a:ea typeface="Hiragino Kaku Gothic Pro W3" charset="-128"/>
                <a:cs typeface="Hiragino Kaku Gothic Pro W3" charset="-128"/>
              </a:rPr>
              <a:t>れる</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41" name="テキスト ボックス 40">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6154262" y="4962415"/>
            <a:ext cx="689612" cy="615553"/>
          </a:xfrm>
          <a:prstGeom prst="rect">
            <a:avLst/>
          </a:prstGeom>
          <a:noFill/>
        </p:spPr>
        <p:txBody>
          <a:bodyPr wrap="none" lIns="0" tIns="0" rIns="0" bIns="0" rtlCol="0">
            <a:spAutoFit/>
          </a:bodyPr>
          <a:lstStyle/>
          <a:p>
            <a:r>
              <a:rPr kumimoji="1" lang="en-US" altLang="ja-JP" sz="4000" dirty="0" smtClean="0">
                <a:solidFill>
                  <a:schemeClr val="bg1"/>
                </a:solidFill>
              </a:rPr>
              <a:t>x</a:t>
            </a:r>
            <a:r>
              <a:rPr kumimoji="1" lang="en-US" altLang="ja-JP" sz="4000" baseline="30000" dirty="0" smtClean="0">
                <a:solidFill>
                  <a:schemeClr val="bg1"/>
                </a:solidFill>
              </a:rPr>
              <a:t>0</a:t>
            </a:r>
            <a:r>
              <a:rPr kumimoji="1" lang="en-US" altLang="ja-JP" sz="4000" dirty="0" smtClean="0">
                <a:solidFill>
                  <a:schemeClr val="bg1"/>
                </a:solidFill>
              </a:rPr>
              <a:t>  </a:t>
            </a:r>
            <a:endParaRPr kumimoji="1" lang="ja-JP" altLang="en-US" sz="4000" dirty="0">
              <a:solidFill>
                <a:schemeClr val="bg1"/>
              </a:solidFill>
            </a:endParaRPr>
          </a:p>
        </p:txBody>
      </p:sp>
      <p:sp>
        <p:nvSpPr>
          <p:cNvPr id="42" name="テキスト ボックス 41">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11295051" y="4914190"/>
            <a:ext cx="649537" cy="615553"/>
          </a:xfrm>
          <a:prstGeom prst="rect">
            <a:avLst/>
          </a:prstGeom>
          <a:noFill/>
        </p:spPr>
        <p:txBody>
          <a:bodyPr wrap="none" lIns="0" tIns="0" rIns="0" bIns="0" rtlCol="0">
            <a:spAutoFit/>
          </a:bodyPr>
          <a:lstStyle/>
          <a:p>
            <a:r>
              <a:rPr kumimoji="1" lang="en-US" altLang="ja-JP" sz="4000" dirty="0" smtClean="0">
                <a:solidFill>
                  <a:schemeClr val="bg1"/>
                </a:solidFill>
              </a:rPr>
              <a:t>y</a:t>
            </a:r>
            <a:r>
              <a:rPr kumimoji="1" lang="en-US" altLang="ja-JP" sz="4000" baseline="30000" dirty="0" smtClean="0">
                <a:solidFill>
                  <a:schemeClr val="bg1"/>
                </a:solidFill>
              </a:rPr>
              <a:t>0</a:t>
            </a:r>
            <a:r>
              <a:rPr kumimoji="1" lang="en-US" altLang="ja-JP" sz="4000" dirty="0" smtClean="0">
                <a:solidFill>
                  <a:schemeClr val="bg1"/>
                </a:solidFill>
              </a:rPr>
              <a:t>  </a:t>
            </a:r>
            <a:endParaRPr kumimoji="1" lang="ja-JP" altLang="en-US" sz="4000" dirty="0">
              <a:solidFill>
                <a:schemeClr val="bg1"/>
              </a:solidFill>
            </a:endParaRPr>
          </a:p>
        </p:txBody>
      </p:sp>
      <p:sp>
        <p:nvSpPr>
          <p:cNvPr id="46" name="テキスト ボックス 45">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618681" y="5456003"/>
            <a:ext cx="1121204" cy="615553"/>
          </a:xfrm>
          <a:prstGeom prst="rect">
            <a:avLst/>
          </a:prstGeom>
          <a:noFill/>
        </p:spPr>
        <p:txBody>
          <a:bodyPr wrap="none" lIns="0" tIns="0" rIns="0" bIns="0" rtlCol="0">
            <a:spAutoFit/>
          </a:bodyPr>
          <a:lstStyle/>
          <a:p>
            <a:r>
              <a:rPr kumimoji="1" lang="en-US" altLang="ja-JP" sz="4000" dirty="0" smtClean="0"/>
              <a:t>x</a:t>
            </a:r>
            <a:r>
              <a:rPr kumimoji="1" lang="en-US" altLang="ja-JP" sz="4000" baseline="30000" dirty="0" smtClean="0"/>
              <a:t>0</a:t>
            </a:r>
            <a:r>
              <a:rPr kumimoji="1" lang="en-US" altLang="ja-JP" sz="4000" dirty="0" smtClean="0"/>
              <a:t> = </a:t>
            </a:r>
            <a:endParaRPr kumimoji="1" lang="ja-JP" altLang="en-US" sz="4000" dirty="0"/>
          </a:p>
        </p:txBody>
      </p:sp>
      <p:sp>
        <p:nvSpPr>
          <p:cNvPr id="47" name="左中かっこ 46">
            <a:extLst>
              <a:ext uri="{FF2B5EF4-FFF2-40B4-BE49-F238E27FC236}">
                <a16:creationId xmlns="" xmlns:a16="http://schemas.microsoft.com/office/drawing/2014/main" id="{039FA33F-6425-4A7B-836B-6B82FA7175CF}"/>
              </a:ext>
            </a:extLst>
          </p:cNvPr>
          <p:cNvSpPr/>
          <p:nvPr/>
        </p:nvSpPr>
        <p:spPr>
          <a:xfrm>
            <a:off x="1895971" y="2617447"/>
            <a:ext cx="728862" cy="6278879"/>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8" name="楕円 27">
            <a:extLst>
              <a:ext uri="{FF2B5EF4-FFF2-40B4-BE49-F238E27FC236}">
                <a16:creationId xmlns="" xmlns:a16="http://schemas.microsoft.com/office/drawing/2014/main" id="{F7E62A85-8C29-45B3-A2EE-7BE6FA8B320A}"/>
              </a:ext>
            </a:extLst>
          </p:cNvPr>
          <p:cNvSpPr/>
          <p:nvPr/>
        </p:nvSpPr>
        <p:spPr>
          <a:xfrm>
            <a:off x="3204457" y="5454924"/>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51" name="楕円 29">
            <a:extLst>
              <a:ext uri="{FF2B5EF4-FFF2-40B4-BE49-F238E27FC236}">
                <a16:creationId xmlns="" xmlns:a16="http://schemas.microsoft.com/office/drawing/2014/main" id="{5EC227AC-318F-4FBA-8088-C629DF194FEC}"/>
              </a:ext>
            </a:extLst>
          </p:cNvPr>
          <p:cNvSpPr/>
          <p:nvPr/>
        </p:nvSpPr>
        <p:spPr>
          <a:xfrm>
            <a:off x="3204457" y="6229727"/>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54" name="楕円 33">
            <a:extLst>
              <a:ext uri="{FF2B5EF4-FFF2-40B4-BE49-F238E27FC236}">
                <a16:creationId xmlns="" xmlns:a16="http://schemas.microsoft.com/office/drawing/2014/main" id="{C3000026-245A-4C31-853D-730B5207D56D}"/>
              </a:ext>
            </a:extLst>
          </p:cNvPr>
          <p:cNvSpPr/>
          <p:nvPr/>
        </p:nvSpPr>
        <p:spPr>
          <a:xfrm>
            <a:off x="3204457" y="7210906"/>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55" name="楕円 37">
            <a:extLst>
              <a:ext uri="{FF2B5EF4-FFF2-40B4-BE49-F238E27FC236}">
                <a16:creationId xmlns="" xmlns:a16="http://schemas.microsoft.com/office/drawing/2014/main" id="{43698B27-9F94-4847-9790-5FC80921C360}"/>
              </a:ext>
            </a:extLst>
          </p:cNvPr>
          <p:cNvSpPr/>
          <p:nvPr/>
        </p:nvSpPr>
        <p:spPr>
          <a:xfrm>
            <a:off x="3204457" y="8152062"/>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56" name="楕円 29">
            <a:extLst>
              <a:ext uri="{FF2B5EF4-FFF2-40B4-BE49-F238E27FC236}">
                <a16:creationId xmlns="" xmlns:a16="http://schemas.microsoft.com/office/drawing/2014/main" id="{5EC227AC-318F-4FBA-8088-C629DF194FEC}"/>
              </a:ext>
            </a:extLst>
          </p:cNvPr>
          <p:cNvSpPr/>
          <p:nvPr/>
        </p:nvSpPr>
        <p:spPr>
          <a:xfrm>
            <a:off x="3204457" y="2763944"/>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p:sp>
        <p:nvSpPr>
          <p:cNvPr id="57" name="楕円 33">
            <a:extLst>
              <a:ext uri="{FF2B5EF4-FFF2-40B4-BE49-F238E27FC236}">
                <a16:creationId xmlns="" xmlns:a16="http://schemas.microsoft.com/office/drawing/2014/main" id="{C3000026-245A-4C31-853D-730B5207D56D}"/>
              </a:ext>
            </a:extLst>
          </p:cNvPr>
          <p:cNvSpPr/>
          <p:nvPr/>
        </p:nvSpPr>
        <p:spPr>
          <a:xfrm>
            <a:off x="3204457" y="3705100"/>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1</a:t>
            </a:r>
            <a:endParaRPr kumimoji="1" lang="ja-JP" altLang="en-US" dirty="0">
              <a:solidFill>
                <a:schemeClr val="tx1"/>
              </a:solidFill>
            </a:endParaRPr>
          </a:p>
        </p:txBody>
      </p:sp>
      <p:sp>
        <p:nvSpPr>
          <p:cNvPr id="58" name="楕円 37">
            <a:extLst>
              <a:ext uri="{FF2B5EF4-FFF2-40B4-BE49-F238E27FC236}">
                <a16:creationId xmlns="" xmlns:a16="http://schemas.microsoft.com/office/drawing/2014/main" id="{43698B27-9F94-4847-9790-5FC80921C360}"/>
              </a:ext>
            </a:extLst>
          </p:cNvPr>
          <p:cNvSpPr/>
          <p:nvPr/>
        </p:nvSpPr>
        <p:spPr>
          <a:xfrm>
            <a:off x="3204457" y="4680122"/>
            <a:ext cx="556757" cy="6039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0</a:t>
            </a:r>
            <a:endParaRPr kumimoji="1" lang="ja-JP" altLang="en-US" dirty="0">
              <a:solidFill>
                <a:schemeClr val="tx1"/>
              </a:solidFill>
            </a:endParaRPr>
          </a:p>
        </p:txBody>
      </p:sp>
      <mc:AlternateContent xmlns:mc="http://schemas.openxmlformats.org/markup-compatibility/2006" xmlns:a14="http://schemas.microsoft.com/office/drawing/2010/main">
        <mc:Choice Requires="a14">
          <p:sp>
            <p:nvSpPr>
              <p:cNvPr id="59" name="テキスト ボックス 58"/>
              <p:cNvSpPr txBox="1"/>
              <p:nvPr/>
            </p:nvSpPr>
            <p:spPr>
              <a:xfrm>
                <a:off x="3383865" y="3330186"/>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3383865" y="3330186"/>
                <a:ext cx="197939" cy="430887"/>
              </a:xfrm>
              <a:prstGeom prst="rect">
                <a:avLst/>
              </a:prstGeom>
              <a:blipFill rotWithShape="0">
                <a:blip r:embed="rId3"/>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p:cNvSpPr txBox="1"/>
              <p:nvPr/>
            </p:nvSpPr>
            <p:spPr>
              <a:xfrm>
                <a:off x="3383865" y="4290841"/>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383865" y="4290841"/>
                <a:ext cx="197939" cy="430887"/>
              </a:xfrm>
              <a:prstGeom prst="rect">
                <a:avLst/>
              </a:prstGeom>
              <a:blipFill rotWithShape="0">
                <a:blip r:embed="rId4"/>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383865" y="6810499"/>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383865" y="6810499"/>
                <a:ext cx="197939" cy="430887"/>
              </a:xfrm>
              <a:prstGeom prst="rect">
                <a:avLst/>
              </a:prstGeom>
              <a:blipFill rotWithShape="0">
                <a:blip r:embed="rId5"/>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383865" y="7771154"/>
                <a:ext cx="197939"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ja-JP" altLang="en-US" sz="2800" b="0" i="1" u="none" strike="noStrike" cap="none" spc="28" normalizeH="0" baseline="0" smtClean="0">
                          <a:ln>
                            <a:noFill/>
                          </a:ln>
                          <a:solidFill>
                            <a:srgbClr val="5C5C5C"/>
                          </a:solidFill>
                          <a:effectLst/>
                          <a:uFillTx/>
                          <a:latin typeface="Cambria Math" charset="0"/>
                          <a:ea typeface="Cambria Math" charset="0"/>
                          <a:cs typeface="Cambria Math" charset="0"/>
                          <a:sym typeface="Iowan Old Style"/>
                        </a:rPr>
                        <m:t>⋮</m:t>
                      </m:r>
                    </m:oMath>
                  </m:oMathPara>
                </a14:m>
                <a:endParaRPr kumimoji="0" lang="ja-JP" altLang="en-US" sz="2800" b="0" i="1" u="none" strike="noStrike" cap="none" spc="28" normalizeH="0" baseline="0" dirty="0">
                  <a:ln>
                    <a:noFill/>
                  </a:ln>
                  <a:solidFill>
                    <a:srgbClr val="5C5C5C"/>
                  </a:solidFill>
                  <a:effectLst/>
                  <a:uFillTx/>
                  <a:latin typeface="Iowan Old Style"/>
                  <a:ea typeface="Iowan Old Style"/>
                  <a:cs typeface="Iowan Old Style"/>
                  <a:sym typeface="Iowan Old Style"/>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383865" y="7771154"/>
                <a:ext cx="197939" cy="430887"/>
              </a:xfrm>
              <a:prstGeom prst="rect">
                <a:avLst/>
              </a:prstGeom>
              <a:blipFill rotWithShape="0">
                <a:blip r:embed="rId6"/>
                <a:stretch>
                  <a:fillRect/>
                </a:stretch>
              </a:blipFill>
              <a:ln w="12700" cap="flat">
                <a:noFill/>
                <a:miter lim="400000"/>
              </a:ln>
              <a:effectLst/>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 xmlns:a16="http://schemas.microsoft.com/office/drawing/2014/main" id="{3D195856-823F-456B-8895-9B4C2A799BFC}"/>
                  </a:ext>
                </a:extLst>
              </p:cNvPr>
              <p:cNvSpPr txBox="1"/>
              <p:nvPr/>
            </p:nvSpPr>
            <p:spPr>
              <a:xfrm>
                <a:off x="2455654" y="2835350"/>
                <a:ext cx="465961" cy="442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0</m:t>
                          </m:r>
                        </m:sub>
                        <m:sup>
                          <m:r>
                            <a:rPr kumimoji="1" lang="en-US" altLang="ja-JP" b="0" i="1" smtClean="0">
                              <a:latin typeface="Cambria Math" charset="0"/>
                            </a:rPr>
                            <m:t>0</m:t>
                          </m:r>
                        </m:sup>
                      </m:sSubSup>
                    </m:oMath>
                  </m:oMathPara>
                </a14:m>
                <a:endParaRPr kumimoji="1" lang="ja-JP" altLang="en-US" dirty="0"/>
              </a:p>
            </p:txBody>
          </p:sp>
        </mc:Choice>
        <mc:Fallback xmlns="">
          <p:sp>
            <p:nvSpPr>
              <p:cNvPr id="63" name="テキスト ボックス 62">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2835350"/>
                <a:ext cx="465961" cy="442044"/>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 xmlns:a16="http://schemas.microsoft.com/office/drawing/2014/main" id="{3D195856-823F-456B-8895-9B4C2A799BFC}"/>
                  </a:ext>
                </a:extLst>
              </p:cNvPr>
              <p:cNvSpPr txBox="1"/>
              <p:nvPr/>
            </p:nvSpPr>
            <p:spPr>
              <a:xfrm>
                <a:off x="2455654" y="3786041"/>
                <a:ext cx="589649" cy="448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59</m:t>
                          </m:r>
                        </m:sub>
                        <m:sup>
                          <m:r>
                            <a:rPr kumimoji="1" lang="en-US" altLang="ja-JP" b="0" i="1" smtClean="0">
                              <a:latin typeface="Cambria Math" charset="0"/>
                            </a:rPr>
                            <m:t>0</m:t>
                          </m:r>
                        </m:sup>
                      </m:sSubSup>
                    </m:oMath>
                  </m:oMathPara>
                </a14:m>
                <a:endParaRPr kumimoji="1" lang="ja-JP" altLang="en-US" dirty="0"/>
              </a:p>
            </p:txBody>
          </p:sp>
        </mc:Choice>
        <mc:Fallback xmlns="">
          <p:sp>
            <p:nvSpPr>
              <p:cNvPr id="64" name="テキスト ボックス 63">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3786041"/>
                <a:ext cx="589649" cy="448200"/>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 xmlns:a16="http://schemas.microsoft.com/office/drawing/2014/main" id="{3D195856-823F-456B-8895-9B4C2A799BFC}"/>
                  </a:ext>
                </a:extLst>
              </p:cNvPr>
              <p:cNvSpPr txBox="1"/>
              <p:nvPr/>
            </p:nvSpPr>
            <p:spPr>
              <a:xfrm>
                <a:off x="2455654" y="4761063"/>
                <a:ext cx="744306" cy="4399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127</m:t>
                          </m:r>
                        </m:sub>
                        <m:sup>
                          <m:r>
                            <a:rPr kumimoji="1" lang="en-US" altLang="ja-JP" b="0" i="1" smtClean="0">
                              <a:latin typeface="Cambria Math" charset="0"/>
                            </a:rPr>
                            <m:t>0</m:t>
                          </m:r>
                        </m:sup>
                      </m:sSubSup>
                    </m:oMath>
                  </m:oMathPara>
                </a14:m>
                <a:endParaRPr kumimoji="1" lang="ja-JP" altLang="en-US" dirty="0"/>
              </a:p>
            </p:txBody>
          </p:sp>
        </mc:Choice>
        <mc:Fallback xmlns="">
          <p:sp>
            <p:nvSpPr>
              <p:cNvPr id="65" name="テキスト ボックス 64">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4761063"/>
                <a:ext cx="744306" cy="439992"/>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 xmlns:a16="http://schemas.microsoft.com/office/drawing/2014/main" id="{3D195856-823F-456B-8895-9B4C2A799BFC}"/>
                  </a:ext>
                </a:extLst>
              </p:cNvPr>
              <p:cNvSpPr txBox="1"/>
              <p:nvPr/>
            </p:nvSpPr>
            <p:spPr>
              <a:xfrm>
                <a:off x="2455654" y="5571425"/>
                <a:ext cx="744306" cy="4423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128</m:t>
                          </m:r>
                        </m:sub>
                        <m:sup>
                          <m:r>
                            <a:rPr kumimoji="1" lang="en-US" altLang="ja-JP" b="0" i="1" smtClean="0">
                              <a:latin typeface="Cambria Math" charset="0"/>
                            </a:rPr>
                            <m:t>0</m:t>
                          </m:r>
                        </m:sup>
                      </m:sSubSup>
                    </m:oMath>
                  </m:oMathPara>
                </a14:m>
                <a:endParaRPr kumimoji="1" lang="ja-JP" altLang="en-US" dirty="0"/>
              </a:p>
            </p:txBody>
          </p:sp>
        </mc:Choice>
        <mc:Fallback xmlns="">
          <p:sp>
            <p:nvSpPr>
              <p:cNvPr id="66" name="テキスト ボックス 65">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5571425"/>
                <a:ext cx="744306" cy="442301"/>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 xmlns:a16="http://schemas.microsoft.com/office/drawing/2014/main" id="{3D195856-823F-456B-8895-9B4C2A799BFC}"/>
                  </a:ext>
                </a:extLst>
              </p:cNvPr>
              <p:cNvSpPr txBox="1"/>
              <p:nvPr/>
            </p:nvSpPr>
            <p:spPr>
              <a:xfrm>
                <a:off x="2455654" y="6315868"/>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129</m:t>
                          </m:r>
                        </m:sub>
                        <m:sup>
                          <m:r>
                            <a:rPr kumimoji="1" lang="en-US" altLang="ja-JP" b="0" i="1" smtClean="0">
                              <a:latin typeface="Cambria Math" charset="0"/>
                            </a:rPr>
                            <m:t>0</m:t>
                          </m:r>
                        </m:sup>
                      </m:sSubSup>
                    </m:oMath>
                  </m:oMathPara>
                </a14:m>
                <a:endParaRPr kumimoji="1" lang="ja-JP" altLang="en-US" dirty="0"/>
              </a:p>
            </p:txBody>
          </p:sp>
        </mc:Choice>
        <mc:Fallback xmlns="">
          <p:sp>
            <p:nvSpPr>
              <p:cNvPr id="67" name="テキスト ボックス 66">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6315868"/>
                <a:ext cx="736292" cy="441659"/>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 xmlns:a16="http://schemas.microsoft.com/office/drawing/2014/main" id="{3D195856-823F-456B-8895-9B4C2A799BFC}"/>
                  </a:ext>
                </a:extLst>
              </p:cNvPr>
              <p:cNvSpPr txBox="1"/>
              <p:nvPr/>
            </p:nvSpPr>
            <p:spPr>
              <a:xfrm>
                <a:off x="2459654" y="7291847"/>
                <a:ext cx="744306" cy="4415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131</m:t>
                          </m:r>
                        </m:sub>
                        <m:sup>
                          <m:r>
                            <a:rPr kumimoji="1" lang="en-US" altLang="ja-JP" b="0" i="1" smtClean="0">
                              <a:latin typeface="Cambria Math" charset="0"/>
                            </a:rPr>
                            <m:t>0</m:t>
                          </m:r>
                        </m:sup>
                      </m:sSubSup>
                    </m:oMath>
                  </m:oMathPara>
                </a14:m>
                <a:endParaRPr kumimoji="1" lang="ja-JP" altLang="en-US" dirty="0"/>
              </a:p>
            </p:txBody>
          </p:sp>
        </mc:Choice>
        <mc:Fallback xmlns="">
          <p:sp>
            <p:nvSpPr>
              <p:cNvPr id="68" name="テキスト ボックス 67">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9654" y="7291847"/>
                <a:ext cx="744306" cy="441531"/>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 xmlns:a16="http://schemas.microsoft.com/office/drawing/2014/main" id="{3D195856-823F-456B-8895-9B4C2A799BFC}"/>
                  </a:ext>
                </a:extLst>
              </p:cNvPr>
              <p:cNvSpPr txBox="1"/>
              <p:nvPr/>
            </p:nvSpPr>
            <p:spPr>
              <a:xfrm>
                <a:off x="2455654" y="8232841"/>
                <a:ext cx="736292" cy="4416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ja-JP" i="1" smtClean="0">
                              <a:latin typeface="Cambria Math" charset="0"/>
                            </a:rPr>
                          </m:ctrlPr>
                        </m:sSubSupPr>
                        <m:e>
                          <m:r>
                            <a:rPr kumimoji="1" lang="en-US" altLang="ja-JP" b="0" i="1" smtClean="0">
                              <a:latin typeface="Cambria Math" charset="0"/>
                            </a:rPr>
                            <m:t>𝑥</m:t>
                          </m:r>
                        </m:e>
                        <m:sub>
                          <m:r>
                            <a:rPr kumimoji="1" lang="en-US" altLang="ja-JP" b="0" i="1" smtClean="0">
                              <a:latin typeface="Cambria Math" charset="0"/>
                            </a:rPr>
                            <m:t>139</m:t>
                          </m:r>
                        </m:sub>
                        <m:sup>
                          <m:r>
                            <a:rPr kumimoji="1" lang="en-US" altLang="ja-JP" b="0" i="1" smtClean="0">
                              <a:latin typeface="Cambria Math" charset="0"/>
                            </a:rPr>
                            <m:t>0</m:t>
                          </m:r>
                        </m:sup>
                      </m:sSubSup>
                    </m:oMath>
                  </m:oMathPara>
                </a14:m>
                <a:endParaRPr kumimoji="1" lang="ja-JP" altLang="en-US" dirty="0"/>
              </a:p>
            </p:txBody>
          </p:sp>
        </mc:Choice>
        <mc:Fallback xmlns="">
          <p:sp>
            <p:nvSpPr>
              <p:cNvPr id="69" name="テキスト ボックス 68">
                <a:extLst>
                  <a:ext uri="{FF2B5EF4-FFF2-40B4-BE49-F238E27FC236}">
                    <a16:creationId xmlns:a16="http://schemas.microsoft.com/office/drawing/2014/main" xmlns:a14="http://schemas.microsoft.com/office/drawing/2010/main" xmlns="" id="{3D195856-823F-456B-8895-9B4C2A799BFC}"/>
                  </a:ext>
                </a:extLst>
              </p:cNvPr>
              <p:cNvSpPr txBox="1">
                <a:spLocks noRot="1" noChangeAspect="1" noMove="1" noResize="1" noEditPoints="1" noAdjustHandles="1" noChangeArrowheads="1" noChangeShapeType="1" noTextEdit="1"/>
              </p:cNvSpPr>
              <p:nvPr/>
            </p:nvSpPr>
            <p:spPr>
              <a:xfrm>
                <a:off x="2455654" y="8232841"/>
                <a:ext cx="736292" cy="441659"/>
              </a:xfrm>
              <a:prstGeom prst="rect">
                <a:avLst/>
              </a:prstGeom>
              <a:blipFill rotWithShape="0">
                <a:blip r:embed="rId1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5398626"/>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grpSp>
        <p:nvGrpSpPr>
          <p:cNvPr id="2" name="図形グループ 1"/>
          <p:cNvGrpSpPr/>
          <p:nvPr/>
        </p:nvGrpSpPr>
        <p:grpSpPr>
          <a:xfrm>
            <a:off x="2522678" y="4772582"/>
            <a:ext cx="4076520" cy="4715159"/>
            <a:chOff x="1998484" y="5073454"/>
            <a:chExt cx="4076520" cy="4715159"/>
          </a:xfrm>
        </p:grpSpPr>
        <p:grpSp>
          <p:nvGrpSpPr>
            <p:cNvPr id="22" name="図形グループ 21"/>
            <p:cNvGrpSpPr/>
            <p:nvPr/>
          </p:nvGrpSpPr>
          <p:grpSpPr>
            <a:xfrm>
              <a:off x="1998484" y="5073454"/>
              <a:ext cx="4076520" cy="4715159"/>
              <a:chOff x="2470002" y="2097830"/>
              <a:chExt cx="6306288" cy="6717041"/>
            </a:xfrm>
          </p:grpSpPr>
          <p:sp>
            <p:nvSpPr>
              <p:cNvPr id="23" name="正方形/長方形 22"/>
              <p:cNvSpPr/>
              <p:nvPr/>
            </p:nvSpPr>
            <p:spPr>
              <a:xfrm>
                <a:off x="4995824" y="2097830"/>
                <a:ext cx="1254642" cy="5739174"/>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42" name="正方形/長方形 41"/>
              <p:cNvSpPr/>
              <p:nvPr/>
            </p:nvSpPr>
            <p:spPr>
              <a:xfrm>
                <a:off x="2470002" y="2798375"/>
                <a:ext cx="1254643" cy="4338083"/>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dirty="0">
                  <a:ln>
                    <a:noFill/>
                  </a:ln>
                  <a:solidFill>
                    <a:srgbClr val="FFFFFF"/>
                  </a:solidFill>
                  <a:effectLst/>
                  <a:uFillTx/>
                  <a:latin typeface="DIN Alternate"/>
                  <a:ea typeface="DIN Alternate"/>
                  <a:cs typeface="DIN Alternate"/>
                  <a:sym typeface="DIN Alternate"/>
                </a:endParaRPr>
              </a:p>
            </p:txBody>
          </p:sp>
          <p:sp>
            <p:nvSpPr>
              <p:cNvPr id="40" name="正方形/長方形 39"/>
              <p:cNvSpPr/>
              <p:nvPr/>
            </p:nvSpPr>
            <p:spPr>
              <a:xfrm>
                <a:off x="7521647" y="2798375"/>
                <a:ext cx="1254643" cy="4338083"/>
              </a:xfrm>
              <a:prstGeom prst="rect">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27" name="環状矢印 26"/>
              <p:cNvSpPr/>
              <p:nvPr/>
            </p:nvSpPr>
            <p:spPr>
              <a:xfrm rot="10800000">
                <a:off x="4834033" y="7056955"/>
                <a:ext cx="1578223" cy="1757916"/>
              </a:xfrm>
              <a:prstGeom prst="circular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28" name="右矢印 27"/>
              <p:cNvSpPr/>
              <p:nvPr/>
            </p:nvSpPr>
            <p:spPr>
              <a:xfrm>
                <a:off x="3836321"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7" name="右矢印 36"/>
              <p:cNvSpPr/>
              <p:nvPr/>
            </p:nvSpPr>
            <p:spPr>
              <a:xfrm>
                <a:off x="6373044" y="4785533"/>
                <a:ext cx="1109388" cy="512126"/>
              </a:xfrm>
              <a:prstGeom prst="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8" name="テキスト ボックス 37"/>
              <p:cNvSpPr txBox="1"/>
              <p:nvPr/>
            </p:nvSpPr>
            <p:spPr>
              <a:xfrm>
                <a:off x="5133631" y="2960723"/>
                <a:ext cx="1130793" cy="40235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wordArtVertRtl"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2000" b="1" i="0" u="none" strike="noStrike" cap="none" spc="28"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HIDDEN</a:t>
                </a:r>
                <a:r>
                  <a:rPr kumimoji="0" lang="en-US" altLang="ja-JP" sz="2000" b="1" i="0" u="none" strike="noStrike" cap="none" spc="28" normalizeH="0" dirty="0" smtClean="0">
                    <a:ln>
                      <a:noFill/>
                    </a:ln>
                    <a:solidFill>
                      <a:schemeClr val="bg1"/>
                    </a:solidFill>
                    <a:effectLst/>
                    <a:uFillTx/>
                    <a:latin typeface="Hiragino Kaku Gothic Pro W6" charset="-128"/>
                    <a:ea typeface="Hiragino Kaku Gothic Pro W6" charset="-128"/>
                    <a:cs typeface="Hiragino Kaku Gothic Pro W6" charset="-128"/>
                    <a:sym typeface="Iowan Old Style"/>
                  </a:rPr>
                  <a:t> </a:t>
                </a:r>
                <a:endParaRPr kumimoji="0" lang="ja-JP" altLang="en-US" sz="2000" b="1" i="0" u="none" strike="noStrike" cap="none" spc="28" normalizeH="0" baseline="0" dirty="0">
                  <a:ln>
                    <a:noFill/>
                  </a:ln>
                  <a:solidFill>
                    <a:schemeClr val="bg1"/>
                  </a:solidFill>
                  <a:effectLst/>
                  <a:uFillTx/>
                  <a:latin typeface="Hiragino Kaku Gothic Pro W6" charset="-128"/>
                  <a:ea typeface="Hiragino Kaku Gothic Pro W6" charset="-128"/>
                  <a:cs typeface="Hiragino Kaku Gothic Pro W6" charset="-128"/>
                  <a:sym typeface="Iowan Old Style"/>
                </a:endParaRPr>
              </a:p>
            </p:txBody>
          </p:sp>
        </p:grpSp>
        <p:sp>
          <p:nvSpPr>
            <p:cNvPr id="45" name="テキスト ボックス 44">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183150" y="6832111"/>
              <a:ext cx="573811" cy="615553"/>
            </a:xfrm>
            <a:prstGeom prst="rect">
              <a:avLst/>
            </a:prstGeom>
            <a:noFill/>
          </p:spPr>
          <p:txBody>
            <a:bodyPr wrap="none" lIns="0" tIns="0" rIns="0" bIns="0" rtlCol="0">
              <a:spAutoFit/>
            </a:bodyPr>
            <a:lstStyle/>
            <a:p>
              <a:r>
                <a:rPr kumimoji="1" lang="en-US" altLang="ja-JP" sz="4000" smtClean="0">
                  <a:solidFill>
                    <a:schemeClr val="accent4"/>
                  </a:solidFill>
                </a:rPr>
                <a:t>x</a:t>
              </a:r>
              <a:r>
                <a:rPr kumimoji="1" lang="en-US" altLang="ja-JP" sz="4000" baseline="30000" smtClean="0">
                  <a:solidFill>
                    <a:schemeClr val="accent4"/>
                  </a:solidFill>
                </a:rPr>
                <a:t>0</a:t>
              </a:r>
              <a:r>
                <a:rPr kumimoji="1" lang="en-US" altLang="ja-JP" sz="4000" smtClean="0">
                  <a:solidFill>
                    <a:schemeClr val="accent4"/>
                  </a:solidFill>
                </a:rPr>
                <a:t> </a:t>
              </a:r>
              <a:endParaRPr kumimoji="1" lang="ja-JP" altLang="en-US" sz="4000" dirty="0">
                <a:solidFill>
                  <a:schemeClr val="accent4"/>
                </a:solidFill>
              </a:endParaRPr>
            </a:p>
          </p:txBody>
        </p:sp>
        <p:sp>
          <p:nvSpPr>
            <p:cNvPr id="46" name="テキスト ボックス 45">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5490721" y="6704084"/>
              <a:ext cx="533736" cy="615553"/>
            </a:xfrm>
            <a:prstGeom prst="rect">
              <a:avLst/>
            </a:prstGeom>
            <a:noFill/>
          </p:spPr>
          <p:txBody>
            <a:bodyPr wrap="none" lIns="0" tIns="0" rIns="0" bIns="0" rtlCol="0">
              <a:spAutoFit/>
            </a:bodyPr>
            <a:lstStyle/>
            <a:p>
              <a:r>
                <a:rPr kumimoji="1" lang="en-US" altLang="ja-JP" sz="4000" dirty="0">
                  <a:solidFill>
                    <a:srgbClr val="0070C0"/>
                  </a:solidFill>
                </a:rPr>
                <a:t>y</a:t>
              </a:r>
              <a:r>
                <a:rPr kumimoji="1" lang="en-US" altLang="ja-JP" sz="4000" baseline="30000" dirty="0" smtClean="0">
                  <a:solidFill>
                    <a:srgbClr val="0070C0"/>
                  </a:solidFill>
                </a:rPr>
                <a:t>0</a:t>
              </a:r>
              <a:r>
                <a:rPr kumimoji="1" lang="en-US" altLang="ja-JP" sz="4000" dirty="0" smtClean="0">
                  <a:solidFill>
                    <a:srgbClr val="0070C0"/>
                  </a:solidFill>
                </a:rPr>
                <a:t> </a:t>
              </a:r>
              <a:endParaRPr kumimoji="1" lang="ja-JP" altLang="en-US" sz="4000" dirty="0">
                <a:solidFill>
                  <a:srgbClr val="0070C0"/>
                </a:solidFill>
              </a:endParaRPr>
            </a:p>
          </p:txBody>
        </p:sp>
      </p:grpSp>
      <p:sp>
        <p:nvSpPr>
          <p:cNvPr id="48" name="テキスト ボックス 47">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3836992" y="3572064"/>
            <a:ext cx="573811" cy="615553"/>
          </a:xfrm>
          <a:prstGeom prst="rect">
            <a:avLst/>
          </a:prstGeom>
          <a:noFill/>
        </p:spPr>
        <p:txBody>
          <a:bodyPr wrap="none" lIns="0" tIns="0" rIns="0" bIns="0" rtlCol="0">
            <a:spAutoFit/>
          </a:bodyPr>
          <a:lstStyle/>
          <a:p>
            <a:r>
              <a:rPr kumimoji="1" lang="en-US" altLang="ja-JP" sz="4000" dirty="0" smtClean="0">
                <a:solidFill>
                  <a:srgbClr val="0070C0"/>
                </a:solidFill>
              </a:rPr>
              <a:t>x</a:t>
            </a:r>
            <a:r>
              <a:rPr kumimoji="1" lang="en-US" altLang="ja-JP" sz="4000" baseline="30000" dirty="0">
                <a:solidFill>
                  <a:srgbClr val="0070C0"/>
                </a:solidFill>
              </a:rPr>
              <a:t>1</a:t>
            </a:r>
            <a:r>
              <a:rPr kumimoji="1" lang="en-US" altLang="ja-JP" sz="4000" dirty="0" smtClean="0">
                <a:solidFill>
                  <a:srgbClr val="0070C0"/>
                </a:solidFill>
              </a:rPr>
              <a:t> </a:t>
            </a:r>
            <a:endParaRPr kumimoji="1" lang="ja-JP" altLang="en-US" sz="4000" dirty="0">
              <a:solidFill>
                <a:srgbClr val="0070C0"/>
              </a:solidFill>
            </a:endParaRPr>
          </a:p>
        </p:txBody>
      </p:sp>
      <p:sp>
        <p:nvSpPr>
          <p:cNvPr id="11" name="フリーフォーム 10"/>
          <p:cNvSpPr/>
          <p:nvPr/>
        </p:nvSpPr>
        <p:spPr>
          <a:xfrm rot="16734271">
            <a:off x="4122117" y="4018463"/>
            <a:ext cx="2118919" cy="2228991"/>
          </a:xfrm>
          <a:custGeom>
            <a:avLst/>
            <a:gdLst>
              <a:gd name="connsiteX0" fmla="*/ 1097280 w 1104025"/>
              <a:gd name="connsiteY0" fmla="*/ 0 h 1593669"/>
              <a:gd name="connsiteX1" fmla="*/ 940526 w 1104025"/>
              <a:gd name="connsiteY1" fmla="*/ 1097280 h 1593669"/>
              <a:gd name="connsiteX2" fmla="*/ 0 w 1104025"/>
              <a:gd name="connsiteY2" fmla="*/ 1593669 h 1593669"/>
            </a:gdLst>
            <a:ahLst/>
            <a:cxnLst>
              <a:cxn ang="0">
                <a:pos x="connsiteX0" y="connsiteY0"/>
              </a:cxn>
              <a:cxn ang="0">
                <a:pos x="connsiteX1" y="connsiteY1"/>
              </a:cxn>
              <a:cxn ang="0">
                <a:pos x="connsiteX2" y="connsiteY2"/>
              </a:cxn>
            </a:cxnLst>
            <a:rect l="l" t="t" r="r" b="b"/>
            <a:pathLst>
              <a:path w="1104025" h="1593669">
                <a:moveTo>
                  <a:pt x="1097280" y="0"/>
                </a:moveTo>
                <a:cubicBezTo>
                  <a:pt x="1110343" y="415834"/>
                  <a:pt x="1123406" y="831669"/>
                  <a:pt x="940526" y="1097280"/>
                </a:cubicBezTo>
                <a:cubicBezTo>
                  <a:pt x="757646" y="1362891"/>
                  <a:pt x="0" y="1593669"/>
                  <a:pt x="0" y="1593669"/>
                </a:cubicBezTo>
              </a:path>
            </a:pathLst>
          </a:custGeom>
          <a:noFill/>
          <a:ln w="127000" cap="flat">
            <a:solidFill>
              <a:srgbClr val="0070C0"/>
            </a:solidFill>
            <a:miter lim="400000"/>
            <a:headEnd type="stealth" w="lg" len="lg"/>
            <a:tailEnd type="stealth" w="lg" len="lg"/>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1800" b="0" i="0" u="none" strike="noStrike" cap="none" spc="0" normalizeH="0" baseline="0">
              <a:ln>
                <a:noFill/>
              </a:ln>
              <a:solidFill>
                <a:srgbClr val="000000"/>
              </a:solidFill>
              <a:effectLst/>
              <a:uFillTx/>
            </a:endParaRPr>
          </a:p>
        </p:txBody>
      </p:sp>
      <p:sp>
        <p:nvSpPr>
          <p:cNvPr id="12" name="テキスト ボックス 11"/>
          <p:cNvSpPr txBox="1"/>
          <p:nvPr/>
        </p:nvSpPr>
        <p:spPr>
          <a:xfrm>
            <a:off x="7207480" y="3944209"/>
            <a:ext cx="5230331" cy="24981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ja-JP" altLang="en-US" sz="3600" i="0" dirty="0" smtClean="0">
                <a:latin typeface="Hiragino Kaku Gothic Pro W3" charset="-128"/>
                <a:ea typeface="Hiragino Kaku Gothic Pro W3" charset="-128"/>
                <a:cs typeface="Hiragino Kaku Gothic Pro W3" charset="-128"/>
              </a:rPr>
              <a:t>どのくらい違うか？</a:t>
            </a:r>
            <a:r>
              <a:rPr lang="en-US" altLang="ja-JP" i="0" dirty="0">
                <a:latin typeface="Hiragino Kaku Gothic Pro W3" charset="-128"/>
                <a:ea typeface="Hiragino Kaku Gothic Pro W3" charset="-128"/>
                <a:cs typeface="Hiragino Kaku Gothic Pro W3" charset="-128"/>
              </a:rPr>
              <a:t/>
            </a:r>
            <a:br>
              <a:rPr lang="en-US" altLang="ja-JP" i="0" dirty="0">
                <a:latin typeface="Hiragino Kaku Gothic Pro W3" charset="-128"/>
                <a:ea typeface="Hiragino Kaku Gothic Pro W3" charset="-128"/>
                <a:cs typeface="Hiragino Kaku Gothic Pro W3" charset="-128"/>
              </a:rPr>
            </a:br>
            <a:r>
              <a:rPr lang="ja-JP" altLang="en-US" sz="3600" i="0" dirty="0" smtClean="0">
                <a:latin typeface="Hiragino Kaku Gothic Pro W3" charset="-128"/>
                <a:ea typeface="Hiragino Kaku Gothic Pro W3" charset="-128"/>
                <a:cs typeface="Hiragino Kaku Gothic Pro W3" charset="-128"/>
              </a:rPr>
              <a:t>⇒限りなく近づける</a:t>
            </a:r>
            <a:r>
              <a:rPr lang="en-US" altLang="ja-JP" sz="3600" i="0" dirty="0" smtClean="0">
                <a:latin typeface="Hiragino Kaku Gothic Pro W3" charset="-128"/>
                <a:ea typeface="Hiragino Kaku Gothic Pro W3" charset="-128"/>
                <a:cs typeface="Hiragino Kaku Gothic Pro W3" charset="-128"/>
              </a:rPr>
              <a:t>(</a:t>
            </a:r>
            <a:r>
              <a:rPr lang="ja-JP" altLang="en-US" sz="3600" i="0" dirty="0" smtClean="0">
                <a:latin typeface="Hiragino Kaku Gothic Pro W3" charset="-128"/>
                <a:ea typeface="Hiragino Kaku Gothic Pro W3" charset="-128"/>
                <a:cs typeface="Hiragino Kaku Gothic Pro W3" charset="-128"/>
              </a:rPr>
              <a:t>同じくなる</a:t>
            </a:r>
            <a:r>
              <a:rPr lang="en-US" altLang="ja-JP" sz="3600" i="0" dirty="0" smtClean="0">
                <a:latin typeface="Hiragino Kaku Gothic Pro W3" charset="-128"/>
                <a:ea typeface="Hiragino Kaku Gothic Pro W3" charset="-128"/>
                <a:cs typeface="Hiragino Kaku Gothic Pro W3" charset="-128"/>
              </a:rPr>
              <a:t>)</a:t>
            </a:r>
            <a:r>
              <a:rPr lang="ja-JP" altLang="en-US" sz="3600" i="0" dirty="0" smtClean="0">
                <a:latin typeface="Hiragino Kaku Gothic Pro W3" charset="-128"/>
                <a:ea typeface="Hiragino Kaku Gothic Pro W3" charset="-128"/>
                <a:cs typeface="Hiragino Kaku Gothic Pro W3" charset="-128"/>
              </a:rPr>
              <a:t>ように学習する</a:t>
            </a:r>
            <a:endParaRPr kumimoji="0" lang="ja-JP" altLang="en-US" sz="36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29" name="テキスト ボックス 28">
            <a:extLst>
              <a:ext uri="{FF2B5EF4-FFF2-40B4-BE49-F238E27FC236}">
                <a16:creationId xmlns="" xmlns:mc="http://schemas.openxmlformats.org/markup-compatibility/2006" xmlns:a14="http://schemas.microsoft.com/office/drawing/2010/main" xmlns:a16="http://schemas.microsoft.com/office/drawing/2014/main" id="{3D195856-823F-456B-8895-9B4C2A799BFC}"/>
              </a:ext>
            </a:extLst>
          </p:cNvPr>
          <p:cNvSpPr txBox="1"/>
          <p:nvPr/>
        </p:nvSpPr>
        <p:spPr>
          <a:xfrm>
            <a:off x="2718845" y="3573945"/>
            <a:ext cx="689612" cy="615553"/>
          </a:xfrm>
          <a:prstGeom prst="rect">
            <a:avLst/>
          </a:prstGeom>
          <a:noFill/>
        </p:spPr>
        <p:txBody>
          <a:bodyPr wrap="none" lIns="0" tIns="0" rIns="0" bIns="0" rtlCol="0">
            <a:spAutoFit/>
          </a:bodyPr>
          <a:lstStyle/>
          <a:p>
            <a:r>
              <a:rPr kumimoji="1" lang="en-US" altLang="ja-JP" sz="4000" dirty="0" smtClean="0">
                <a:solidFill>
                  <a:schemeClr val="accent4"/>
                </a:solidFill>
              </a:rPr>
              <a:t>x</a:t>
            </a:r>
            <a:r>
              <a:rPr kumimoji="1" lang="en-US" altLang="ja-JP" sz="4000" baseline="30000" dirty="0" smtClean="0">
                <a:solidFill>
                  <a:schemeClr val="accent4"/>
                </a:solidFill>
              </a:rPr>
              <a:t>0</a:t>
            </a:r>
            <a:r>
              <a:rPr kumimoji="1" lang="en-US" altLang="ja-JP" sz="4000" dirty="0" smtClean="0">
                <a:solidFill>
                  <a:schemeClr val="accent4"/>
                </a:solidFill>
              </a:rPr>
              <a:t>  </a:t>
            </a:r>
            <a:endParaRPr kumimoji="1" lang="ja-JP" altLang="en-US" sz="4000" dirty="0">
              <a:solidFill>
                <a:schemeClr val="accent4"/>
              </a:solidFill>
            </a:endParaRPr>
          </a:p>
        </p:txBody>
      </p:sp>
      <p:grpSp>
        <p:nvGrpSpPr>
          <p:cNvPr id="30" name="図形グループ 29"/>
          <p:cNvGrpSpPr/>
          <p:nvPr/>
        </p:nvGrpSpPr>
        <p:grpSpPr>
          <a:xfrm>
            <a:off x="1126802" y="1701801"/>
            <a:ext cx="10751195" cy="1914837"/>
            <a:chOff x="1126802" y="1998921"/>
            <a:chExt cx="10751195" cy="1914837"/>
          </a:xfrm>
        </p:grpSpPr>
        <p:sp>
          <p:nvSpPr>
            <p:cNvPr id="31" name="角丸四角形 30"/>
            <p:cNvSpPr/>
            <p:nvPr/>
          </p:nvSpPr>
          <p:spPr>
            <a:xfrm>
              <a:off x="2544005" y="2430971"/>
              <a:ext cx="745902" cy="1377273"/>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32" name="図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802" y="1998921"/>
              <a:ext cx="10751195" cy="1914837"/>
            </a:xfrm>
            <a:prstGeom prst="rect">
              <a:avLst/>
            </a:prstGeom>
          </p:spPr>
        </p:pic>
      </p:grpSp>
    </p:spTree>
    <p:extLst>
      <p:ext uri="{BB962C8B-B14F-4D97-AF65-F5344CB8AC3E}">
        <p14:creationId xmlns:p14="http://schemas.microsoft.com/office/powerpoint/2010/main" val="167624663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p:txBody>
      </p:sp>
      <p:sp>
        <p:nvSpPr>
          <p:cNvPr id="18" name="角丸四角形 17"/>
          <p:cNvSpPr/>
          <p:nvPr/>
        </p:nvSpPr>
        <p:spPr>
          <a:xfrm>
            <a:off x="1892643" y="3203895"/>
            <a:ext cx="4170254" cy="1367458"/>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pic>
        <p:nvPicPr>
          <p:cNvPr id="24" name="図 23"/>
          <p:cNvPicPr>
            <a:picLocks noChangeAspect="1"/>
          </p:cNvPicPr>
          <p:nvPr/>
        </p:nvPicPr>
        <p:blipFill rotWithShape="1">
          <a:blip r:embed="rId3">
            <a:extLst>
              <a:ext uri="{28A0092B-C50C-407E-A947-70E740481C1C}">
                <a14:useLocalDpi xmlns:a14="http://schemas.microsoft.com/office/drawing/2010/main" val="0"/>
              </a:ext>
            </a:extLst>
          </a:blip>
          <a:srcRect r="47043"/>
          <a:stretch/>
        </p:blipFill>
        <p:spPr>
          <a:xfrm>
            <a:off x="455408" y="2904127"/>
            <a:ext cx="5693524" cy="1914837"/>
          </a:xfrm>
          <a:prstGeom prst="rect">
            <a:avLst/>
          </a:prstGeom>
        </p:spPr>
      </p:pic>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6" name="角丸四角形 5"/>
          <p:cNvSpPr/>
          <p:nvPr/>
        </p:nvSpPr>
        <p:spPr>
          <a:xfrm>
            <a:off x="1131415" y="6027436"/>
            <a:ext cx="2844800" cy="1686878"/>
          </a:xfrm>
          <a:prstGeom prst="roundRect">
            <a:avLst>
              <a:gd name="adj" fmla="val 11814"/>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400" b="1" i="0" spc="0" dirty="0" smtClean="0">
                <a:solidFill>
                  <a:schemeClr val="bg1"/>
                </a:solidFill>
                <a:latin typeface="Hiragino Kaku Gothic Pro W6" charset="-128"/>
                <a:ea typeface="Hiragino Kaku Gothic Pro W6" charset="-128"/>
                <a:cs typeface="Hiragino Kaku Gothic Pro W6" charset="-128"/>
                <a:sym typeface="DIN Alternate"/>
              </a:rPr>
              <a:t>学習済み</a:t>
            </a:r>
            <a:endParaRPr lang="en-US" altLang="ja-JP" sz="2400" b="1" i="0" spc="0" dirty="0" smtClean="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rPr>
              <a:t>RNN</a:t>
            </a: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endParaRPr>
          </a:p>
        </p:txBody>
      </p:sp>
      <p:pic>
        <p:nvPicPr>
          <p:cNvPr id="11" name="図 10"/>
          <p:cNvPicPr>
            <a:picLocks noChangeAspect="1"/>
          </p:cNvPicPr>
          <p:nvPr/>
        </p:nvPicPr>
        <p:blipFill>
          <a:blip r:embed="rId4"/>
          <a:stretch>
            <a:fillRect/>
          </a:stretch>
        </p:blipFill>
        <p:spPr>
          <a:xfrm>
            <a:off x="7485248" y="3412060"/>
            <a:ext cx="935718" cy="954814"/>
          </a:xfrm>
          <a:prstGeom prst="rect">
            <a:avLst/>
          </a:prstGeom>
        </p:spPr>
      </p:pic>
      <p:pic>
        <p:nvPicPr>
          <p:cNvPr id="12" name="図 11"/>
          <p:cNvPicPr>
            <a:picLocks noChangeAspect="1"/>
          </p:cNvPicPr>
          <p:nvPr/>
        </p:nvPicPr>
        <p:blipFill>
          <a:blip r:embed="rId5"/>
          <a:stretch>
            <a:fillRect/>
          </a:stretch>
        </p:blipFill>
        <p:spPr>
          <a:xfrm>
            <a:off x="8664153" y="3343956"/>
            <a:ext cx="1032834" cy="1091022"/>
          </a:xfrm>
          <a:prstGeom prst="rect">
            <a:avLst/>
          </a:prstGeom>
        </p:spPr>
      </p:pic>
      <p:pic>
        <p:nvPicPr>
          <p:cNvPr id="14" name="図 13"/>
          <p:cNvPicPr>
            <a:picLocks noChangeAspect="1"/>
          </p:cNvPicPr>
          <p:nvPr/>
        </p:nvPicPr>
        <p:blipFill>
          <a:blip r:embed="rId6"/>
          <a:stretch>
            <a:fillRect/>
          </a:stretch>
        </p:blipFill>
        <p:spPr>
          <a:xfrm>
            <a:off x="9953054" y="3340108"/>
            <a:ext cx="745541" cy="1076076"/>
          </a:xfrm>
          <a:prstGeom prst="rect">
            <a:avLst/>
          </a:prstGeom>
        </p:spPr>
      </p:pic>
      <p:cxnSp>
        <p:nvCxnSpPr>
          <p:cNvPr id="17" name="直線矢印コネクタ 16"/>
          <p:cNvCxnSpPr/>
          <p:nvPr/>
        </p:nvCxnSpPr>
        <p:spPr>
          <a:xfrm flipH="1">
            <a:off x="2299044" y="4708494"/>
            <a:ext cx="254771" cy="1242742"/>
          </a:xfrm>
          <a:prstGeom prst="straightConnector1">
            <a:avLst/>
          </a:prstGeom>
          <a:noFill/>
          <a:ln w="127000" cap="flat">
            <a:solidFill>
              <a:srgbClr val="74767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円形吹き出し 19"/>
          <p:cNvSpPr/>
          <p:nvPr/>
        </p:nvSpPr>
        <p:spPr>
          <a:xfrm>
            <a:off x="4432645" y="6870875"/>
            <a:ext cx="1630252" cy="1682919"/>
          </a:xfrm>
          <a:prstGeom prst="wedgeEllipseCallout">
            <a:avLst>
              <a:gd name="adj1" fmla="val -64536"/>
              <a:gd name="adj2" fmla="val -58243"/>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23" name="図 22"/>
          <p:cNvPicPr>
            <a:picLocks noChangeAspect="1"/>
          </p:cNvPicPr>
          <p:nvPr/>
        </p:nvPicPr>
        <p:blipFill>
          <a:blip r:embed="rId4"/>
          <a:stretch>
            <a:fillRect/>
          </a:stretch>
        </p:blipFill>
        <p:spPr>
          <a:xfrm>
            <a:off x="4779912" y="7234927"/>
            <a:ext cx="935718" cy="954814"/>
          </a:xfrm>
          <a:prstGeom prst="rect">
            <a:avLst/>
          </a:prstGeom>
        </p:spPr>
      </p:pic>
      <p:sp>
        <p:nvSpPr>
          <p:cNvPr id="28" name="テキスト ボックス 27"/>
          <p:cNvSpPr txBox="1"/>
          <p:nvPr/>
        </p:nvSpPr>
        <p:spPr>
          <a:xfrm>
            <a:off x="2075801" y="2364808"/>
            <a:ext cx="3613167"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ja-JP" altLang="en-US" i="0" dirty="0" smtClean="0">
                <a:latin typeface="Hiragino Kaku Gothic Pro W3" charset="-128"/>
                <a:ea typeface="Hiragino Kaku Gothic Pro W3" charset="-128"/>
                <a:cs typeface="Hiragino Kaku Gothic Pro W3" charset="-128"/>
              </a:rPr>
              <a:t>時系列データ</a:t>
            </a:r>
            <a:r>
              <a:rPr lang="en-US" altLang="ja-JP" i="0" dirty="0" smtClean="0">
                <a:latin typeface="Hiragino Kaku Gothic Pro W3" charset="-128"/>
                <a:ea typeface="Hiragino Kaku Gothic Pro W3" charset="-128"/>
                <a:cs typeface="Hiragino Kaku Gothic Pro W3" charset="-128"/>
              </a:rPr>
              <a:t>(</a:t>
            </a:r>
            <a:r>
              <a:rPr lang="ja-JP" altLang="en-US" i="0" dirty="0" smtClean="0">
                <a:latin typeface="Hiragino Kaku Gothic Pro W3" charset="-128"/>
                <a:ea typeface="Hiragino Kaku Gothic Pro W3" charset="-128"/>
                <a:cs typeface="Hiragino Kaku Gothic Pro W3" charset="-128"/>
              </a:rPr>
              <a:t>既知</a:t>
            </a:r>
            <a:r>
              <a:rPr lang="en-US" altLang="ja-JP" i="0" dirty="0" smtClean="0">
                <a:latin typeface="Hiragino Kaku Gothic Pro W3" charset="-128"/>
                <a:ea typeface="Hiragino Kaku Gothic Pro W3" charset="-128"/>
                <a:cs typeface="Hiragino Kaku Gothic Pro W3" charset="-128"/>
              </a:rPr>
              <a:t>)</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37" name="テキスト ボックス 36"/>
          <p:cNvSpPr txBox="1"/>
          <p:nvPr/>
        </p:nvSpPr>
        <p:spPr>
          <a:xfrm>
            <a:off x="8035039" y="1894850"/>
            <a:ext cx="361316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ja-JP" altLang="en-US" i="0" dirty="0" smtClean="0">
                <a:latin typeface="Hiragino Kaku Gothic Pro W3" charset="-128"/>
                <a:ea typeface="Hiragino Kaku Gothic Pro W3" charset="-128"/>
                <a:cs typeface="Hiragino Kaku Gothic Pro W3" charset="-128"/>
              </a:rPr>
              <a:t>時系列データ</a:t>
            </a:r>
            <a:r>
              <a:rPr lang="en-US" altLang="ja-JP" i="0" dirty="0" smtClean="0">
                <a:latin typeface="Hiragino Kaku Gothic Pro W3" charset="-128"/>
                <a:ea typeface="Hiragino Kaku Gothic Pro W3" charset="-128"/>
                <a:cs typeface="Hiragino Kaku Gothic Pro W3" charset="-128"/>
              </a:rPr>
              <a:t>(</a:t>
            </a:r>
            <a:r>
              <a:rPr lang="ja-JP" altLang="en-US" i="0" dirty="0" smtClean="0">
                <a:latin typeface="Hiragino Kaku Gothic Pro W3" charset="-128"/>
                <a:ea typeface="Hiragino Kaku Gothic Pro W3" charset="-128"/>
                <a:cs typeface="Hiragino Kaku Gothic Pro W3" charset="-128"/>
              </a:rPr>
              <a:t>未知</a:t>
            </a:r>
            <a:r>
              <a:rPr lang="en-US" altLang="ja-JP" i="0" dirty="0" smtClean="0">
                <a:latin typeface="Hiragino Kaku Gothic Pro W3" charset="-128"/>
                <a:ea typeface="Hiragino Kaku Gothic Pro W3" charset="-128"/>
                <a:cs typeface="Hiragino Kaku Gothic Pro W3" charset="-128"/>
              </a:rPr>
              <a:t>)</a:t>
            </a:r>
          </a:p>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　予測したいもの</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35" name="正方形/長方形 34"/>
          <p:cNvSpPr/>
          <p:nvPr/>
        </p:nvSpPr>
        <p:spPr>
          <a:xfrm>
            <a:off x="10936872" y="3340108"/>
            <a:ext cx="877163" cy="923330"/>
          </a:xfrm>
          <a:prstGeom prst="rect">
            <a:avLst/>
          </a:prstGeom>
          <a:noFill/>
        </p:spPr>
        <p:txBody>
          <a:bodyPr wrap="none" lIns="91440" tIns="45720" rIns="91440" bIns="45720">
            <a:spAutoFit/>
          </a:bodyPr>
          <a:lstStyle/>
          <a:p>
            <a:pPr algn="ctr"/>
            <a:r>
              <a:rPr lang="en-US" altLang="ja-JP" sz="5400" spc="0" smtClean="0">
                <a:ln w="0"/>
                <a:solidFill>
                  <a:schemeClr val="tx1"/>
                </a:solidFill>
                <a:effectLst>
                  <a:outerShdw blurRad="38100" dist="19050" dir="2700000" algn="tl" rotWithShape="0">
                    <a:schemeClr val="dk1">
                      <a:alpha val="40000"/>
                    </a:schemeClr>
                  </a:outerShdw>
                </a:effectLst>
              </a:rPr>
              <a:t>…</a:t>
            </a:r>
            <a:endParaRPr lang="ja-JP"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25" name="テキスト ボックス 24"/>
          <p:cNvSpPr txBox="1"/>
          <p:nvPr/>
        </p:nvSpPr>
        <p:spPr>
          <a:xfrm>
            <a:off x="2789960" y="4871000"/>
            <a:ext cx="2457811"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入力</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3" name="テキスト ボックス 2"/>
          <p:cNvSpPr txBox="1"/>
          <p:nvPr/>
        </p:nvSpPr>
        <p:spPr>
          <a:xfrm>
            <a:off x="6575898" y="3159400"/>
            <a:ext cx="1187776" cy="1051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5000" b="1" i="0" u="none" strike="noStrike" cap="none" spc="28" normalizeH="0" baseline="0" dirty="0" smtClean="0">
                <a:ln>
                  <a:noFill/>
                </a:ln>
                <a:solidFill>
                  <a:srgbClr val="5C5C5C"/>
                </a:solidFill>
                <a:effectLst/>
                <a:uFillTx/>
                <a:latin typeface="Hiragino Kaku Gothic ProN W6" charset="-128"/>
                <a:ea typeface="Hiragino Kaku Gothic ProN W6" charset="-128"/>
                <a:cs typeface="Hiragino Kaku Gothic ProN W6" charset="-128"/>
                <a:sym typeface="Iowan Old Style"/>
              </a:rPr>
              <a:t>+</a:t>
            </a:r>
            <a:endParaRPr kumimoji="0" lang="ja-JP" altLang="en-US" sz="5000" b="1" i="0" u="none" strike="noStrike" cap="none" spc="28" normalizeH="0" baseline="0" dirty="0">
              <a:ln>
                <a:noFill/>
              </a:ln>
              <a:solidFill>
                <a:srgbClr val="5C5C5C"/>
              </a:solidFill>
              <a:effectLst/>
              <a:uFillTx/>
              <a:latin typeface="Hiragino Kaku Gothic ProN W6" charset="-128"/>
              <a:ea typeface="Hiragino Kaku Gothic ProN W6" charset="-128"/>
              <a:cs typeface="Hiragino Kaku Gothic ProN W6" charset="-128"/>
              <a:sym typeface="Iowan Old Style"/>
            </a:endParaRPr>
          </a:p>
        </p:txBody>
      </p:sp>
    </p:spTree>
    <p:extLst>
      <p:ext uri="{BB962C8B-B14F-4D97-AF65-F5344CB8AC3E}">
        <p14:creationId xmlns:p14="http://schemas.microsoft.com/office/powerpoint/2010/main" val="1138124948"/>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Fractal.png" descr="Fractal.png"/>
          <p:cNvPicPr>
            <a:picLocks noGrp="1" noChangeAspect="1"/>
          </p:cNvPicPr>
          <p:nvPr>
            <p:ph type="pic" idx="13"/>
          </p:nvPr>
        </p:nvPicPr>
        <p:blipFill>
          <a:blip r:embed="rId3">
            <a:extLst/>
          </a:blip>
          <a:srcRect l="13" r="88763"/>
          <a:stretch>
            <a:fillRect/>
          </a:stretch>
        </p:blipFill>
        <p:spPr>
          <a:prstGeom prst="rect">
            <a:avLst/>
          </a:prstGeom>
        </p:spPr>
      </p:pic>
      <p:sp>
        <p:nvSpPr>
          <p:cNvPr id="151" name="線"/>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52" name="概要"/>
          <p:cNvSpPr txBox="1">
            <a:spLocks noGrp="1"/>
          </p:cNvSpPr>
          <p:nvPr>
            <p:ph type="title"/>
          </p:nvPr>
        </p:nvSpPr>
        <p:spPr>
          <a:xfrm>
            <a:off x="571499" y="395759"/>
            <a:ext cx="6451601" cy="7213601"/>
          </a:xfrm>
          <a:prstGeom prst="rect">
            <a:avLst/>
          </a:prstGeom>
        </p:spPr>
        <p:txBody>
          <a:bodyPr/>
          <a:lstStyle>
            <a:lvl1pPr>
              <a:defRPr sz="4800">
                <a:latin typeface="ヒラギノ角ゴ Pro W3"/>
                <a:ea typeface="ヒラギノ角ゴ Pro W3"/>
                <a:cs typeface="ヒラギノ角ゴ Pro W3"/>
                <a:sym typeface="ヒラギノ角ゴ Pro W3"/>
              </a:defRPr>
            </a:lvl1pPr>
          </a:lstStyle>
          <a:p>
            <a:r>
              <a:rPr dirty="0"/>
              <a:t> </a:t>
            </a:r>
            <a:r>
              <a:rPr lang="ja-JP" altLang="en-US" dirty="0" smtClean="0"/>
              <a:t>本プロジェクトの</a:t>
            </a:r>
            <a:r>
              <a:rPr lang="en-US" altLang="ja-JP" dirty="0" smtClean="0"/>
              <a:t/>
            </a:r>
            <a:br>
              <a:rPr lang="en-US" altLang="ja-JP" dirty="0" smtClean="0"/>
            </a:br>
            <a:r>
              <a:rPr lang="ja-JP" altLang="en-US" dirty="0" smtClean="0"/>
              <a:t>目標と目的</a:t>
            </a:r>
            <a:endParaRPr dirty="0"/>
          </a:p>
        </p:txBody>
      </p:sp>
      <p:sp>
        <p:nvSpPr>
          <p:cNvPr id="153" name="本プロジェクトの目標と目的…"/>
          <p:cNvSpPr txBox="1">
            <a:spLocks noGrp="1"/>
          </p:cNvSpPr>
          <p:nvPr>
            <p:ph type="body" sz="quarter" idx="1"/>
          </p:nvPr>
        </p:nvSpPr>
        <p:spPr>
          <a:xfrm>
            <a:off x="105792" y="81075"/>
            <a:ext cx="5397501" cy="4071498"/>
          </a:xfrm>
          <a:prstGeom prst="rect">
            <a:avLst/>
          </a:prstGeom>
        </p:spPr>
        <p:txBody>
          <a:bodyPr/>
          <a:lstStyle/>
          <a:p>
            <a:pPr marL="500062" indent="-500062" algn="l">
              <a:lnSpc>
                <a:spcPct val="100000"/>
              </a:lnSpc>
              <a:spcBef>
                <a:spcPts val="1800"/>
              </a:spcBef>
              <a:buSzPct val="100000"/>
              <a:buAutoNum type="arabicPeriod"/>
              <a:defRPr sz="2800" i="0">
                <a:solidFill>
                  <a:srgbClr val="941100"/>
                </a:solidFill>
                <a:latin typeface="ヒラギノ角ゴ Pro W3"/>
                <a:ea typeface="ヒラギノ角ゴ Pro W3"/>
                <a:cs typeface="ヒラギノ角ゴ Pro W3"/>
                <a:sym typeface="ヒラギノ角ゴ Pro W3"/>
              </a:defRPr>
            </a:pPr>
            <a:r>
              <a:rPr dirty="0">
                <a:solidFill>
                  <a:schemeClr val="accent4"/>
                </a:solidFill>
              </a:rPr>
              <a:t>本プロジェクトの目標と目的</a:t>
            </a: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学習システムの概要</a:t>
            </a:r>
            <a:endParaRPr dirty="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lang="ja-JP" altLang="en-US" dirty="0" smtClean="0"/>
              <a:t>結果</a:t>
            </a:r>
            <a:endParaRPr dirty="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a:t>まとめ</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4" name="テキスト プレースホルダー 3"/>
          <p:cNvSpPr>
            <a:spLocks noGrp="1"/>
          </p:cNvSpPr>
          <p:nvPr>
            <p:ph type="body" idx="1"/>
          </p:nvPr>
        </p:nvSpPr>
        <p:spPr>
          <a:xfrm>
            <a:off x="571500" y="1998921"/>
            <a:ext cx="11861800" cy="7030778"/>
          </a:xfrm>
        </p:spPr>
        <p:txBody>
          <a:bodyPr/>
          <a:lstStyle/>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a:p>
            <a:endParaRPr kumimoji="1" lang="en-US" altLang="ja-JP" sz="3600" dirty="0">
              <a:solidFill>
                <a:schemeClr val="accent4"/>
              </a:solidFill>
              <a:latin typeface="Hiragino Kaku Gothic Pro W3" charset="-128"/>
              <a:ea typeface="Hiragino Kaku Gothic Pro W3" charset="-128"/>
              <a:cs typeface="Hiragino Kaku Gothic Pro W3" charset="-128"/>
            </a:endParaRPr>
          </a:p>
          <a:p>
            <a:endParaRPr kumimoji="1" lang="en-US" altLang="ja-JP" sz="3600" dirty="0" smtClean="0">
              <a:solidFill>
                <a:schemeClr val="accent4"/>
              </a:solidFill>
              <a:latin typeface="Hiragino Kaku Gothic Pro W3" charset="-128"/>
              <a:ea typeface="Hiragino Kaku Gothic Pro W3" charset="-128"/>
              <a:cs typeface="Hiragino Kaku Gothic Pro W3" charset="-128"/>
            </a:endParaRPr>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ja-JP" altLang="en-US" sz="4400" dirty="0" smtClean="0">
                <a:latin typeface="Hiragino Kaku Gothic Pro W3" charset="-128"/>
                <a:ea typeface="Hiragino Kaku Gothic Pro W3" charset="-128"/>
                <a:cs typeface="Hiragino Kaku Gothic Pro W3" charset="-128"/>
              </a:rPr>
              <a:t>学習システムの概要</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
        <p:nvSpPr>
          <p:cNvPr id="6" name="角丸四角形 5"/>
          <p:cNvSpPr/>
          <p:nvPr/>
        </p:nvSpPr>
        <p:spPr>
          <a:xfrm>
            <a:off x="1131415" y="6027436"/>
            <a:ext cx="2844800" cy="1686878"/>
          </a:xfrm>
          <a:prstGeom prst="roundRect">
            <a:avLst>
              <a:gd name="adj" fmla="val 11814"/>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400" b="1" i="0" spc="0" dirty="0" smtClean="0">
                <a:solidFill>
                  <a:schemeClr val="bg1"/>
                </a:solidFill>
                <a:latin typeface="Hiragino Kaku Gothic Pro W6" charset="-128"/>
                <a:ea typeface="Hiragino Kaku Gothic Pro W6" charset="-128"/>
                <a:cs typeface="Hiragino Kaku Gothic Pro W6" charset="-128"/>
                <a:sym typeface="DIN Alternate"/>
              </a:rPr>
              <a:t>学習済み</a:t>
            </a:r>
            <a:endParaRPr lang="en-US" altLang="ja-JP" sz="2400" b="1" i="0" spc="0" dirty="0" smtClean="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rPr>
              <a:t>RNN</a:t>
            </a: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endParaRPr>
          </a:p>
        </p:txBody>
      </p:sp>
      <p:cxnSp>
        <p:nvCxnSpPr>
          <p:cNvPr id="17" name="直線矢印コネクタ 16"/>
          <p:cNvCxnSpPr/>
          <p:nvPr/>
        </p:nvCxnSpPr>
        <p:spPr>
          <a:xfrm flipH="1">
            <a:off x="2299044" y="4708494"/>
            <a:ext cx="254771" cy="1242742"/>
          </a:xfrm>
          <a:prstGeom prst="straightConnector1">
            <a:avLst/>
          </a:prstGeom>
          <a:noFill/>
          <a:ln w="127000" cap="flat">
            <a:solidFill>
              <a:srgbClr val="74767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0" name="円形吹き出し 19"/>
          <p:cNvSpPr/>
          <p:nvPr/>
        </p:nvSpPr>
        <p:spPr>
          <a:xfrm>
            <a:off x="4432645" y="6870875"/>
            <a:ext cx="1630252" cy="1682919"/>
          </a:xfrm>
          <a:prstGeom prst="wedgeEllipseCallout">
            <a:avLst>
              <a:gd name="adj1" fmla="val -64536"/>
              <a:gd name="adj2" fmla="val -58243"/>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23" name="図 22"/>
          <p:cNvPicPr>
            <a:picLocks noChangeAspect="1"/>
          </p:cNvPicPr>
          <p:nvPr/>
        </p:nvPicPr>
        <p:blipFill>
          <a:blip r:embed="rId3"/>
          <a:stretch>
            <a:fillRect/>
          </a:stretch>
        </p:blipFill>
        <p:spPr>
          <a:xfrm>
            <a:off x="4779912" y="7234927"/>
            <a:ext cx="935718" cy="954814"/>
          </a:xfrm>
          <a:prstGeom prst="rect">
            <a:avLst/>
          </a:prstGeom>
        </p:spPr>
      </p:pic>
      <p:cxnSp>
        <p:nvCxnSpPr>
          <p:cNvPr id="24" name="直線矢印コネクタ 23"/>
          <p:cNvCxnSpPr/>
          <p:nvPr/>
        </p:nvCxnSpPr>
        <p:spPr>
          <a:xfrm flipV="1">
            <a:off x="5761878" y="7436194"/>
            <a:ext cx="995553" cy="508000"/>
          </a:xfrm>
          <a:prstGeom prst="straightConnector1">
            <a:avLst/>
          </a:prstGeom>
          <a:noFill/>
          <a:ln w="127000" cap="flat">
            <a:solidFill>
              <a:srgbClr val="747676"/>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1" name="角丸四角形 30"/>
          <p:cNvSpPr/>
          <p:nvPr/>
        </p:nvSpPr>
        <p:spPr>
          <a:xfrm>
            <a:off x="6807284" y="6027436"/>
            <a:ext cx="2844800" cy="1686878"/>
          </a:xfrm>
          <a:prstGeom prst="roundRect">
            <a:avLst>
              <a:gd name="adj" fmla="val 11814"/>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lang="ja-JP" altLang="en-US" sz="2400" b="1" i="0" spc="0" dirty="0" smtClean="0">
                <a:solidFill>
                  <a:schemeClr val="bg1"/>
                </a:solidFill>
                <a:latin typeface="Hiragino Kaku Gothic Pro W6" charset="-128"/>
                <a:ea typeface="Hiragino Kaku Gothic Pro W6" charset="-128"/>
                <a:cs typeface="Hiragino Kaku Gothic Pro W6" charset="-128"/>
                <a:sym typeface="DIN Alternate"/>
              </a:rPr>
              <a:t>学習済み</a:t>
            </a:r>
            <a:endParaRPr lang="en-US" altLang="ja-JP" sz="2400" b="1" i="0" spc="0" dirty="0" smtClean="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r>
              <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rPr>
              <a:t>RNN</a:t>
            </a:r>
            <a:endParaRPr lang="en-US" altLang="ja-JP" sz="2400" b="1" i="0" spc="0" dirty="0">
              <a:solidFill>
                <a:schemeClr val="bg1"/>
              </a:solidFill>
              <a:latin typeface="Hiragino Kaku Gothic Pro W6" charset="-128"/>
              <a:ea typeface="Hiragino Kaku Gothic Pro W6" charset="-128"/>
              <a:cs typeface="Hiragino Kaku Gothic Pro W6" charset="-128"/>
              <a:sym typeface="DIN Alternate"/>
            </a:endParaRPr>
          </a:p>
          <a:p>
            <a:pPr marL="0" marR="0" indent="0" algn="ctr" defTabSz="584200" rtl="0" fontAlgn="auto" latinLnBrk="0" hangingPunct="0">
              <a:lnSpc>
                <a:spcPct val="100000"/>
              </a:lnSpc>
              <a:spcBef>
                <a:spcPts val="0"/>
              </a:spcBef>
              <a:spcAft>
                <a:spcPts val="0"/>
              </a:spcAft>
              <a:buClrTx/>
              <a:buSzTx/>
              <a:buFontTx/>
              <a:buNone/>
              <a:tabLst/>
            </a:pPr>
            <a:endParaRPr kumimoji="0" lang="en-US" altLang="ja-JP" sz="2400" b="1" i="0" u="none" strike="noStrike" cap="none" spc="0" normalizeH="0" baseline="0" dirty="0" smtClean="0">
              <a:ln>
                <a:noFill/>
              </a:ln>
              <a:solidFill>
                <a:schemeClr val="bg1"/>
              </a:solidFill>
              <a:effectLst/>
              <a:uFillTx/>
              <a:latin typeface="Hiragino Kaku Gothic Pro W6" charset="-128"/>
              <a:ea typeface="Hiragino Kaku Gothic Pro W6" charset="-128"/>
              <a:cs typeface="Hiragino Kaku Gothic Pro W6" charset="-128"/>
              <a:sym typeface="DIN Alternate"/>
            </a:endParaRPr>
          </a:p>
        </p:txBody>
      </p:sp>
      <p:sp>
        <p:nvSpPr>
          <p:cNvPr id="32" name="円形吹き出し 31"/>
          <p:cNvSpPr/>
          <p:nvPr/>
        </p:nvSpPr>
        <p:spPr>
          <a:xfrm>
            <a:off x="10108514" y="6870875"/>
            <a:ext cx="1630252" cy="1682919"/>
          </a:xfrm>
          <a:prstGeom prst="wedgeEllipseCallout">
            <a:avLst>
              <a:gd name="adj1" fmla="val -64536"/>
              <a:gd name="adj2" fmla="val -58243"/>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34" name="図 33"/>
          <p:cNvPicPr>
            <a:picLocks noChangeAspect="1"/>
          </p:cNvPicPr>
          <p:nvPr/>
        </p:nvPicPr>
        <p:blipFill>
          <a:blip r:embed="rId4"/>
          <a:stretch>
            <a:fillRect/>
          </a:stretch>
        </p:blipFill>
        <p:spPr>
          <a:xfrm>
            <a:off x="10464900" y="7144683"/>
            <a:ext cx="1032834" cy="1091022"/>
          </a:xfrm>
          <a:prstGeom prst="rect">
            <a:avLst/>
          </a:prstGeom>
        </p:spPr>
      </p:pic>
      <p:sp>
        <p:nvSpPr>
          <p:cNvPr id="2" name="テキスト ボックス 1"/>
          <p:cNvSpPr txBox="1"/>
          <p:nvPr/>
        </p:nvSpPr>
        <p:spPr>
          <a:xfrm>
            <a:off x="6392511" y="7669289"/>
            <a:ext cx="2457811"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入力</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27" name="テキスト ボックス 26"/>
          <p:cNvSpPr txBox="1"/>
          <p:nvPr/>
        </p:nvSpPr>
        <p:spPr>
          <a:xfrm>
            <a:off x="2789960" y="4871000"/>
            <a:ext cx="2457811"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入力</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29" name="角丸四角形 28"/>
          <p:cNvSpPr/>
          <p:nvPr/>
        </p:nvSpPr>
        <p:spPr>
          <a:xfrm>
            <a:off x="1892643" y="3203895"/>
            <a:ext cx="4170254" cy="1367458"/>
          </a:xfrm>
          <a:prstGeom prst="roundRect">
            <a:avLst/>
          </a:prstGeom>
          <a:solidFill>
            <a:schemeClr val="accent4">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pic>
        <p:nvPicPr>
          <p:cNvPr id="30" name="図 29"/>
          <p:cNvPicPr>
            <a:picLocks noChangeAspect="1"/>
          </p:cNvPicPr>
          <p:nvPr/>
        </p:nvPicPr>
        <p:blipFill rotWithShape="1">
          <a:blip r:embed="rId5">
            <a:extLst>
              <a:ext uri="{28A0092B-C50C-407E-A947-70E740481C1C}">
                <a14:useLocalDpi xmlns:a14="http://schemas.microsoft.com/office/drawing/2010/main" val="0"/>
              </a:ext>
            </a:extLst>
          </a:blip>
          <a:srcRect r="47043"/>
          <a:stretch/>
        </p:blipFill>
        <p:spPr>
          <a:xfrm>
            <a:off x="455408" y="2904127"/>
            <a:ext cx="5693524" cy="1914837"/>
          </a:xfrm>
          <a:prstGeom prst="rect">
            <a:avLst/>
          </a:prstGeom>
        </p:spPr>
      </p:pic>
      <p:pic>
        <p:nvPicPr>
          <p:cNvPr id="33" name="図 32"/>
          <p:cNvPicPr>
            <a:picLocks noChangeAspect="1"/>
          </p:cNvPicPr>
          <p:nvPr/>
        </p:nvPicPr>
        <p:blipFill>
          <a:blip r:embed="rId3"/>
          <a:stretch>
            <a:fillRect/>
          </a:stretch>
        </p:blipFill>
        <p:spPr>
          <a:xfrm>
            <a:off x="7485248" y="3412060"/>
            <a:ext cx="935718" cy="954814"/>
          </a:xfrm>
          <a:prstGeom prst="rect">
            <a:avLst/>
          </a:prstGeom>
        </p:spPr>
      </p:pic>
      <p:pic>
        <p:nvPicPr>
          <p:cNvPr id="36" name="図 35"/>
          <p:cNvPicPr>
            <a:picLocks noChangeAspect="1"/>
          </p:cNvPicPr>
          <p:nvPr/>
        </p:nvPicPr>
        <p:blipFill>
          <a:blip r:embed="rId4"/>
          <a:stretch>
            <a:fillRect/>
          </a:stretch>
        </p:blipFill>
        <p:spPr>
          <a:xfrm>
            <a:off x="8664153" y="3343956"/>
            <a:ext cx="1032834" cy="1091022"/>
          </a:xfrm>
          <a:prstGeom prst="rect">
            <a:avLst/>
          </a:prstGeom>
        </p:spPr>
      </p:pic>
      <p:pic>
        <p:nvPicPr>
          <p:cNvPr id="37" name="図 36"/>
          <p:cNvPicPr>
            <a:picLocks noChangeAspect="1"/>
          </p:cNvPicPr>
          <p:nvPr/>
        </p:nvPicPr>
        <p:blipFill>
          <a:blip r:embed="rId6"/>
          <a:stretch>
            <a:fillRect/>
          </a:stretch>
        </p:blipFill>
        <p:spPr>
          <a:xfrm>
            <a:off x="9953054" y="3340108"/>
            <a:ext cx="745541" cy="1076076"/>
          </a:xfrm>
          <a:prstGeom prst="rect">
            <a:avLst/>
          </a:prstGeom>
        </p:spPr>
      </p:pic>
      <p:sp>
        <p:nvSpPr>
          <p:cNvPr id="38" name="テキスト ボックス 37"/>
          <p:cNvSpPr txBox="1"/>
          <p:nvPr/>
        </p:nvSpPr>
        <p:spPr>
          <a:xfrm>
            <a:off x="2075801" y="2364808"/>
            <a:ext cx="3613167"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ja-JP" altLang="en-US" i="0" dirty="0" smtClean="0">
                <a:latin typeface="Hiragino Kaku Gothic Pro W3" charset="-128"/>
                <a:ea typeface="Hiragino Kaku Gothic Pro W3" charset="-128"/>
                <a:cs typeface="Hiragino Kaku Gothic Pro W3" charset="-128"/>
              </a:rPr>
              <a:t>時系列データ</a:t>
            </a:r>
            <a:r>
              <a:rPr lang="en-US" altLang="ja-JP" i="0" dirty="0" smtClean="0">
                <a:latin typeface="Hiragino Kaku Gothic Pro W3" charset="-128"/>
                <a:ea typeface="Hiragino Kaku Gothic Pro W3" charset="-128"/>
                <a:cs typeface="Hiragino Kaku Gothic Pro W3" charset="-128"/>
              </a:rPr>
              <a:t>(</a:t>
            </a:r>
            <a:r>
              <a:rPr lang="ja-JP" altLang="en-US" i="0" dirty="0" smtClean="0">
                <a:latin typeface="Hiragino Kaku Gothic Pro W3" charset="-128"/>
                <a:ea typeface="Hiragino Kaku Gothic Pro W3" charset="-128"/>
                <a:cs typeface="Hiragino Kaku Gothic Pro W3" charset="-128"/>
              </a:rPr>
              <a:t>既知</a:t>
            </a:r>
            <a:r>
              <a:rPr lang="en-US" altLang="ja-JP" i="0" dirty="0" smtClean="0">
                <a:latin typeface="Hiragino Kaku Gothic Pro W3" charset="-128"/>
                <a:ea typeface="Hiragino Kaku Gothic Pro W3" charset="-128"/>
                <a:cs typeface="Hiragino Kaku Gothic Pro W3" charset="-128"/>
              </a:rPr>
              <a:t>)</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39" name="テキスト ボックス 38"/>
          <p:cNvSpPr txBox="1"/>
          <p:nvPr/>
        </p:nvSpPr>
        <p:spPr>
          <a:xfrm>
            <a:off x="8035039" y="1894850"/>
            <a:ext cx="3613167" cy="1323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lang="ja-JP" altLang="en-US" i="0" dirty="0" smtClean="0">
                <a:latin typeface="Hiragino Kaku Gothic Pro W3" charset="-128"/>
                <a:ea typeface="Hiragino Kaku Gothic Pro W3" charset="-128"/>
                <a:cs typeface="Hiragino Kaku Gothic Pro W3" charset="-128"/>
              </a:rPr>
              <a:t>時系列データ</a:t>
            </a:r>
            <a:r>
              <a:rPr lang="en-US" altLang="ja-JP" i="0" dirty="0" smtClean="0">
                <a:latin typeface="Hiragino Kaku Gothic Pro W3" charset="-128"/>
                <a:ea typeface="Hiragino Kaku Gothic Pro W3" charset="-128"/>
                <a:cs typeface="Hiragino Kaku Gothic Pro W3" charset="-128"/>
              </a:rPr>
              <a:t>(</a:t>
            </a:r>
            <a:r>
              <a:rPr lang="ja-JP" altLang="en-US" i="0" dirty="0" smtClean="0">
                <a:latin typeface="Hiragino Kaku Gothic Pro W3" charset="-128"/>
                <a:ea typeface="Hiragino Kaku Gothic Pro W3" charset="-128"/>
                <a:cs typeface="Hiragino Kaku Gothic Pro W3" charset="-128"/>
              </a:rPr>
              <a:t>未知</a:t>
            </a:r>
            <a:r>
              <a:rPr lang="en-US" altLang="ja-JP" i="0" dirty="0" smtClean="0">
                <a:latin typeface="Hiragino Kaku Gothic Pro W3" charset="-128"/>
                <a:ea typeface="Hiragino Kaku Gothic Pro W3" charset="-128"/>
                <a:cs typeface="Hiragino Kaku Gothic Pro W3" charset="-128"/>
              </a:rPr>
              <a:t>)</a:t>
            </a:r>
          </a:p>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　予測したいもの</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
        <p:nvSpPr>
          <p:cNvPr id="40" name="正方形/長方形 39"/>
          <p:cNvSpPr/>
          <p:nvPr/>
        </p:nvSpPr>
        <p:spPr>
          <a:xfrm>
            <a:off x="10936872" y="3340108"/>
            <a:ext cx="877163" cy="923330"/>
          </a:xfrm>
          <a:prstGeom prst="rect">
            <a:avLst/>
          </a:prstGeom>
          <a:noFill/>
        </p:spPr>
        <p:txBody>
          <a:bodyPr wrap="none" lIns="91440" tIns="45720" rIns="91440" bIns="45720">
            <a:spAutoFit/>
          </a:bodyPr>
          <a:lstStyle/>
          <a:p>
            <a:pPr algn="ctr"/>
            <a:r>
              <a:rPr lang="en-US" altLang="ja-JP" sz="5400" spc="0" smtClean="0">
                <a:ln w="0"/>
                <a:solidFill>
                  <a:schemeClr val="tx1"/>
                </a:solidFill>
                <a:effectLst>
                  <a:outerShdw blurRad="38100" dist="19050" dir="2700000" algn="tl" rotWithShape="0">
                    <a:schemeClr val="dk1">
                      <a:alpha val="40000"/>
                    </a:schemeClr>
                  </a:outerShdw>
                </a:effectLst>
              </a:rPr>
              <a:t>…</a:t>
            </a:r>
            <a:endParaRPr lang="ja-JP" altLang="en-US" sz="5400" b="0" cap="none" spc="0" dirty="0">
              <a:ln w="0"/>
              <a:solidFill>
                <a:schemeClr val="tx1"/>
              </a:solidFill>
              <a:effectLst>
                <a:outerShdw blurRad="38100" dist="19050" dir="2700000" algn="tl" rotWithShape="0">
                  <a:schemeClr val="dk1">
                    <a:alpha val="40000"/>
                  </a:schemeClr>
                </a:outerShdw>
              </a:effectLst>
            </a:endParaRPr>
          </a:p>
        </p:txBody>
      </p:sp>
      <p:sp>
        <p:nvSpPr>
          <p:cNvPr id="41" name="テキスト ボックス 40"/>
          <p:cNvSpPr txBox="1"/>
          <p:nvPr/>
        </p:nvSpPr>
        <p:spPr>
          <a:xfrm>
            <a:off x="6575898" y="3159400"/>
            <a:ext cx="1187776" cy="10515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en-US" altLang="ja-JP" sz="5000" b="1" i="0" u="none" strike="noStrike" cap="none" spc="28" normalizeH="0" baseline="0" dirty="0" smtClean="0">
                <a:ln>
                  <a:noFill/>
                </a:ln>
                <a:solidFill>
                  <a:srgbClr val="5C5C5C"/>
                </a:solidFill>
                <a:effectLst/>
                <a:uFillTx/>
                <a:latin typeface="Hiragino Kaku Gothic ProN W6" charset="-128"/>
                <a:ea typeface="Hiragino Kaku Gothic ProN W6" charset="-128"/>
                <a:cs typeface="Hiragino Kaku Gothic ProN W6" charset="-128"/>
                <a:sym typeface="Iowan Old Style"/>
              </a:rPr>
              <a:t>+</a:t>
            </a:r>
            <a:endParaRPr kumimoji="0" lang="ja-JP" altLang="en-US" sz="5000" b="1" i="0" u="none" strike="noStrike" cap="none" spc="28" normalizeH="0" baseline="0" dirty="0">
              <a:ln>
                <a:noFill/>
              </a:ln>
              <a:solidFill>
                <a:srgbClr val="5C5C5C"/>
              </a:solidFill>
              <a:effectLst/>
              <a:uFillTx/>
              <a:latin typeface="Hiragino Kaku Gothic ProN W6" charset="-128"/>
              <a:ea typeface="Hiragino Kaku Gothic ProN W6" charset="-128"/>
              <a:cs typeface="Hiragino Kaku Gothic ProN W6" charset="-128"/>
              <a:sym typeface="Iowan Old Style"/>
            </a:endParaRPr>
          </a:p>
        </p:txBody>
      </p:sp>
    </p:spTree>
    <p:extLst>
      <p:ext uri="{BB962C8B-B14F-4D97-AF65-F5344CB8AC3E}">
        <p14:creationId xmlns:p14="http://schemas.microsoft.com/office/powerpoint/2010/main" val="62379266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Fractal.png" descr="Fractal.png"/>
          <p:cNvPicPr>
            <a:picLocks noGrp="1" noChangeAspect="1"/>
          </p:cNvPicPr>
          <p:nvPr>
            <p:ph type="pic" idx="13"/>
          </p:nvPr>
        </p:nvPicPr>
        <p:blipFill>
          <a:blip r:embed="rId2">
            <a:extLst/>
          </a:blip>
          <a:srcRect l="13" r="88763"/>
          <a:stretch>
            <a:fillRect/>
          </a:stretch>
        </p:blipFill>
        <p:spPr>
          <a:prstGeom prst="rect">
            <a:avLst/>
          </a:prstGeom>
        </p:spPr>
      </p:pic>
      <p:sp>
        <p:nvSpPr>
          <p:cNvPr id="510" name="線"/>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511" name="分析と検定"/>
          <p:cNvSpPr txBox="1">
            <a:spLocks noGrp="1"/>
          </p:cNvSpPr>
          <p:nvPr>
            <p:ph type="title"/>
          </p:nvPr>
        </p:nvSpPr>
        <p:spPr>
          <a:xfrm>
            <a:off x="571499" y="395759"/>
            <a:ext cx="6451601" cy="7213601"/>
          </a:xfrm>
          <a:prstGeom prst="rect">
            <a:avLst/>
          </a:prstGeom>
        </p:spPr>
        <p:txBody>
          <a:bodyPr/>
          <a:lstStyle>
            <a:lvl1pPr>
              <a:defRPr sz="4800">
                <a:latin typeface="ヒラギノ角ゴ Pro W3"/>
                <a:ea typeface="ヒラギノ角ゴ Pro W3"/>
                <a:cs typeface="ヒラギノ角ゴ Pro W3"/>
                <a:sym typeface="ヒラギノ角ゴ Pro W3"/>
              </a:defRPr>
            </a:lvl1pPr>
          </a:lstStyle>
          <a:p>
            <a:r>
              <a:rPr lang="ja-JP" altLang="en-US" dirty="0" smtClean="0"/>
              <a:t>結果</a:t>
            </a:r>
            <a:endParaRPr dirty="0"/>
          </a:p>
        </p:txBody>
      </p:sp>
      <p:sp>
        <p:nvSpPr>
          <p:cNvPr id="512" name="本プロジェクトの目標と目的…"/>
          <p:cNvSpPr txBox="1">
            <a:spLocks noGrp="1"/>
          </p:cNvSpPr>
          <p:nvPr>
            <p:ph type="body" sz="quarter" idx="1"/>
          </p:nvPr>
        </p:nvSpPr>
        <p:spPr>
          <a:xfrm>
            <a:off x="105792" y="81075"/>
            <a:ext cx="5397501" cy="4071498"/>
          </a:xfrm>
          <a:prstGeom prst="rect">
            <a:avLst/>
          </a:prstGeom>
        </p:spPr>
        <p:txBody>
          <a:bodyPr/>
          <a:lstStyle/>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a:t>本プロジェクトの目標と目的</a:t>
            </a: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学習システムの概要</a:t>
            </a:r>
            <a:endParaRPr dirty="0"/>
          </a:p>
          <a:p>
            <a:pPr marL="500062" indent="-500062" algn="l">
              <a:lnSpc>
                <a:spcPct val="100000"/>
              </a:lnSpc>
              <a:spcBef>
                <a:spcPts val="1800"/>
              </a:spcBef>
              <a:buSzPct val="100000"/>
              <a:buAutoNum type="arabicPeriod"/>
              <a:defRPr sz="2800" i="0">
                <a:solidFill>
                  <a:srgbClr val="941100"/>
                </a:solidFill>
                <a:latin typeface="ヒラギノ角ゴ Pro W3"/>
                <a:ea typeface="ヒラギノ角ゴ Pro W3"/>
                <a:cs typeface="ヒラギノ角ゴ Pro W3"/>
                <a:sym typeface="ヒラギノ角ゴ Pro W3"/>
              </a:defRPr>
            </a:pPr>
            <a:r>
              <a:rPr lang="ja-JP" altLang="en-US" dirty="0" smtClean="0">
                <a:solidFill>
                  <a:schemeClr val="accent4"/>
                </a:solidFill>
              </a:rPr>
              <a:t>結果</a:t>
            </a:r>
            <a:endParaRPr lang="en-US" altLang="ja-JP" dirty="0" smtClean="0">
              <a:solidFill>
                <a:schemeClr val="accent4"/>
              </a:solidFill>
            </a:endParaRPr>
          </a:p>
          <a:p>
            <a:pPr marL="500062" indent="-500062" algn="l">
              <a:lnSpc>
                <a:spcPct val="100000"/>
              </a:lnSpc>
              <a:spcBef>
                <a:spcPts val="1800"/>
              </a:spcBef>
              <a:buSzPct val="100000"/>
              <a:buAutoNum type="arabicPeriod"/>
              <a:defRPr sz="2800" i="0">
                <a:solidFill>
                  <a:srgbClr val="941100"/>
                </a:solidFill>
                <a:latin typeface="ヒラギノ角ゴ Pro W3"/>
                <a:ea typeface="ヒラギノ角ゴ Pro W3"/>
                <a:cs typeface="ヒラギノ角ゴ Pro W3"/>
                <a:sym typeface="ヒラギノ角ゴ Pro W3"/>
              </a:defRPr>
            </a:pPr>
            <a:r>
              <a:rPr dirty="0" smtClean="0">
                <a:solidFill>
                  <a:schemeClr val="tx1"/>
                </a:solidFill>
              </a:rPr>
              <a:t>まとめ</a:t>
            </a:r>
            <a:endParaRPr dirty="0">
              <a:solidFill>
                <a:schemeClr val="tx1"/>
              </a:solidFill>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dirty="0"/>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sz="4400" dirty="0">
                <a:latin typeface="Hiragino Kaku Gothic Pro W3" charset="-128"/>
                <a:ea typeface="Hiragino Kaku Gothic Pro W3" charset="-128"/>
                <a:cs typeface="Hiragino Kaku Gothic Pro W3" charset="-128"/>
              </a:rPr>
              <a:t>コルモゴロフ・スミルノフ検定の実施</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dirty="0">
              <a:latin typeface="Hiragino Kaku Gothic Pro W3" charset="-128"/>
              <a:ea typeface="Hiragino Kaku Gothic Pro W3" charset="-128"/>
              <a:cs typeface="Hiragino Kaku Gothic Pro W3" charset="-128"/>
            </a:endParaRPr>
          </a:p>
        </p:txBody>
      </p:sp>
      <p:sp>
        <p:nvSpPr>
          <p:cNvPr id="2" name="テキスト プレースホルダー 1"/>
          <p:cNvSpPr>
            <a:spLocks noGrp="1"/>
          </p:cNvSpPr>
          <p:nvPr>
            <p:ph type="body" idx="1"/>
          </p:nvPr>
        </p:nvSpPr>
        <p:spPr/>
        <p:txBody>
          <a:bodyPr/>
          <a:lstStyle/>
          <a:p>
            <a:endParaRPr kumimoji="1" lang="en-US" altLang="ja-JP" dirty="0" smtClean="0">
              <a:latin typeface="Hiragino Kaku Gothic Pro W3" charset="-128"/>
              <a:ea typeface="Hiragino Kaku Gothic Pro W3" charset="-128"/>
              <a:cs typeface="Hiragino Kaku Gothic Pro W3" charset="-128"/>
            </a:endParaRPr>
          </a:p>
          <a:p>
            <a:r>
              <a:rPr kumimoji="1" lang="ja-JP" altLang="en-US" dirty="0" smtClean="0">
                <a:latin typeface="Hiragino Kaku Gothic Pro W3" charset="-128"/>
                <a:ea typeface="Hiragino Kaku Gothic Pro W3" charset="-128"/>
                <a:cs typeface="Hiragino Kaku Gothic Pro W3" charset="-128"/>
              </a:rPr>
              <a:t>マイルスデイビス</a:t>
            </a:r>
            <a:r>
              <a:rPr kumimoji="1" lang="ja-JP" altLang="en-US" dirty="0">
                <a:latin typeface="Hiragino Kaku Gothic Pro W3" charset="-128"/>
                <a:ea typeface="Hiragino Kaku Gothic Pro W3" charset="-128"/>
                <a:cs typeface="Hiragino Kaku Gothic Pro W3" charset="-128"/>
              </a:rPr>
              <a:t>とチャーリーパーカーの「</a:t>
            </a:r>
            <a:r>
              <a:rPr kumimoji="1" lang="en-US" altLang="ja-JP" dirty="0">
                <a:latin typeface="Hiragino Kaku Gothic Pro W3" charset="-128"/>
                <a:ea typeface="Hiragino Kaku Gothic Pro W3" charset="-128"/>
                <a:cs typeface="Hiragino Kaku Gothic Pro W3" charset="-128"/>
              </a:rPr>
              <a:t>K.C </a:t>
            </a:r>
            <a:r>
              <a:rPr kumimoji="1" lang="en-US" altLang="ja-JP" dirty="0" smtClean="0">
                <a:latin typeface="Hiragino Kaku Gothic Pro W3" charset="-128"/>
                <a:ea typeface="Hiragino Kaku Gothic Pro W3" charset="-128"/>
                <a:cs typeface="Hiragino Kaku Gothic Pro W3" charset="-128"/>
              </a:rPr>
              <a:t>Blues</a:t>
            </a:r>
            <a:r>
              <a:rPr kumimoji="1" lang="ja-JP" altLang="en-US" dirty="0" smtClean="0">
                <a:latin typeface="Hiragino Kaku Gothic Pro W3" charset="-128"/>
                <a:ea typeface="Hiragino Kaku Gothic Pro W3" charset="-128"/>
                <a:cs typeface="Hiragino Kaku Gothic Pro W3" charset="-128"/>
              </a:rPr>
              <a:t>」</a:t>
            </a:r>
            <a:endParaRPr kumimoji="1" lang="en-US" altLang="ja-JP" dirty="0" smtClean="0">
              <a:latin typeface="Hiragino Kaku Gothic Pro W3" charset="-128"/>
              <a:ea typeface="Hiragino Kaku Gothic Pro W3" charset="-128"/>
              <a:cs typeface="Hiragino Kaku Gothic Pro W3" charset="-128"/>
            </a:endParaRPr>
          </a:p>
          <a:p>
            <a:endParaRPr kumimoji="1" lang="en-US" altLang="ja-JP" dirty="0">
              <a:latin typeface="Hiragino Kaku Gothic Pro W3" charset="-128"/>
              <a:ea typeface="Hiragino Kaku Gothic Pro W3" charset="-128"/>
              <a:cs typeface="Hiragino Kaku Gothic Pro W3" charset="-128"/>
            </a:endParaRPr>
          </a:p>
          <a:p>
            <a:r>
              <a:rPr kumimoji="1" lang="ja-JP" altLang="en-US" dirty="0" smtClean="0">
                <a:latin typeface="Hiragino Kaku Gothic Pro W3" charset="-128"/>
                <a:ea typeface="Hiragino Kaku Gothic Pro W3" charset="-128"/>
                <a:cs typeface="Hiragino Kaku Gothic Pro W3" charset="-128"/>
              </a:rPr>
              <a:t>演奏</a:t>
            </a:r>
            <a:r>
              <a:rPr kumimoji="1" lang="ja-JP" altLang="en-US" dirty="0">
                <a:latin typeface="Hiragino Kaku Gothic Pro W3" charset="-128"/>
                <a:ea typeface="Hiragino Kaku Gothic Pro W3" charset="-128"/>
                <a:cs typeface="Hiragino Kaku Gothic Pro W3" charset="-128"/>
              </a:rPr>
              <a:t>で使われている音の分布が等しいか</a:t>
            </a:r>
          </a:p>
          <a:p>
            <a:endParaRPr kumimoji="1" lang="ja-JP" altLang="en-US" dirty="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94782831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dirty="0"/>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kumimoji="1" lang="en-US" altLang="ja-JP" sz="4400" dirty="0"/>
              <a:t>K.C Blues</a:t>
            </a:r>
            <a:r>
              <a:rPr kumimoji="1" lang="ja-JP" altLang="en-US" sz="4400" dirty="0"/>
              <a:t>の音の分布</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dirty="0">
              <a:latin typeface="Hiragino Kaku Gothic Pro W3" charset="-128"/>
              <a:ea typeface="Hiragino Kaku Gothic Pro W3" charset="-128"/>
              <a:cs typeface="Hiragino Kaku Gothic Pro W3" charset="-128"/>
            </a:endParaRPr>
          </a:p>
        </p:txBody>
      </p:sp>
      <p:graphicFrame>
        <p:nvGraphicFramePr>
          <p:cNvPr id="6" name="グラフ 5"/>
          <p:cNvGraphicFramePr>
            <a:graphicFrameLocks/>
          </p:cNvGraphicFramePr>
          <p:nvPr>
            <p:extLst/>
          </p:nvPr>
        </p:nvGraphicFramePr>
        <p:xfrm>
          <a:off x="571500" y="2760473"/>
          <a:ext cx="6008153" cy="4004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グラフ 6"/>
          <p:cNvGraphicFramePr>
            <a:graphicFrameLocks/>
          </p:cNvGraphicFramePr>
          <p:nvPr>
            <p:extLst/>
          </p:nvPr>
        </p:nvGraphicFramePr>
        <p:xfrm>
          <a:off x="6579653" y="2760473"/>
          <a:ext cx="6008153" cy="40040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4042331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dirty="0"/>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sz="4400" dirty="0">
                <a:latin typeface="Hiragino Kaku Gothic Pro W3" charset="-128"/>
                <a:ea typeface="Hiragino Kaku Gothic Pro W3" charset="-128"/>
                <a:cs typeface="Hiragino Kaku Gothic Pro W3" charset="-128"/>
              </a:rPr>
              <a:t>コルモゴロフ・スミルノフ検定の実施</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dirty="0">
              <a:latin typeface="Hiragino Kaku Gothic Pro W3" charset="-128"/>
              <a:ea typeface="Hiragino Kaku Gothic Pro W3" charset="-128"/>
              <a:cs typeface="Hiragino Kaku Gothic Pro W3" charset="-128"/>
            </a:endParaRPr>
          </a:p>
        </p:txBody>
      </p:sp>
      <p:sp>
        <p:nvSpPr>
          <p:cNvPr id="2" name="テキスト プレースホルダー 1"/>
          <p:cNvSpPr>
            <a:spLocks noGrp="1"/>
          </p:cNvSpPr>
          <p:nvPr>
            <p:ph type="body" idx="1"/>
          </p:nvPr>
        </p:nvSpPr>
        <p:spPr/>
        <p:txBody>
          <a:bodyPr/>
          <a:lstStyle/>
          <a:p>
            <a:r>
              <a:rPr kumimoji="1" lang="ja-JP" altLang="en-US" dirty="0">
                <a:latin typeface="Hiragino Kaku Gothic Pro W3" charset="-128"/>
                <a:ea typeface="Hiragino Kaku Gothic Pro W3" charset="-128"/>
                <a:cs typeface="Hiragino Kaku Gothic Pro W3" charset="-128"/>
              </a:rPr>
              <a:t>帰無仮説　</a:t>
            </a:r>
            <a:endParaRPr kumimoji="1" lang="en-US" altLang="ja-JP" dirty="0" smtClean="0">
              <a:latin typeface="Hiragino Kaku Gothic Pro W3" charset="-128"/>
              <a:ea typeface="Hiragino Kaku Gothic Pro W3" charset="-128"/>
              <a:cs typeface="Hiragino Kaku Gothic Pro W3" charset="-128"/>
            </a:endParaRPr>
          </a:p>
          <a:p>
            <a:pPr marL="469900" lvl="1" indent="0">
              <a:buNone/>
            </a:pPr>
            <a:r>
              <a:rPr kumimoji="1" lang="ja-JP" altLang="en-US" dirty="0" smtClean="0">
                <a:latin typeface="Hiragino Kaku Gothic Pro W3" charset="-128"/>
                <a:ea typeface="Hiragino Kaku Gothic Pro W3" charset="-128"/>
                <a:cs typeface="Hiragino Kaku Gothic Pro W3" charset="-128"/>
              </a:rPr>
              <a:t>マイルスデイビス</a:t>
            </a:r>
            <a:r>
              <a:rPr kumimoji="1" lang="ja-JP" altLang="en-US" dirty="0">
                <a:latin typeface="Hiragino Kaku Gothic Pro W3" charset="-128"/>
                <a:ea typeface="Hiragino Kaku Gothic Pro W3" charset="-128"/>
                <a:cs typeface="Hiragino Kaku Gothic Pro W3" charset="-128"/>
              </a:rPr>
              <a:t>の演奏とチャーリーパーカーの演奏</a:t>
            </a:r>
            <a:r>
              <a:rPr kumimoji="1" lang="ja-JP" altLang="en-US" dirty="0" smtClean="0">
                <a:latin typeface="Hiragino Kaku Gothic Pro W3" charset="-128"/>
                <a:ea typeface="Hiragino Kaku Gothic Pro W3" charset="-128"/>
                <a:cs typeface="Hiragino Kaku Gothic Pro W3" charset="-128"/>
              </a:rPr>
              <a:t>の音</a:t>
            </a:r>
            <a:r>
              <a:rPr kumimoji="1" lang="ja-JP" altLang="en-US" dirty="0">
                <a:latin typeface="Hiragino Kaku Gothic Pro W3" charset="-128"/>
                <a:ea typeface="Hiragino Kaku Gothic Pro W3" charset="-128"/>
                <a:cs typeface="Hiragino Kaku Gothic Pro W3" charset="-128"/>
              </a:rPr>
              <a:t>の分布に差はない</a:t>
            </a:r>
          </a:p>
          <a:p>
            <a:endParaRPr kumimoji="1" lang="ja-JP" altLang="en-US" dirty="0">
              <a:latin typeface="Hiragino Kaku Gothic Pro W3" charset="-128"/>
              <a:ea typeface="Hiragino Kaku Gothic Pro W3" charset="-128"/>
              <a:cs typeface="Hiragino Kaku Gothic Pro W3" charset="-128"/>
            </a:endParaRPr>
          </a:p>
          <a:p>
            <a:r>
              <a:rPr kumimoji="1" lang="ja-JP" altLang="en-US" dirty="0">
                <a:latin typeface="Hiragino Kaku Gothic Pro W3" charset="-128"/>
                <a:ea typeface="Hiragino Kaku Gothic Pro W3" charset="-128"/>
                <a:cs typeface="Hiragino Kaku Gothic Pro W3" charset="-128"/>
              </a:rPr>
              <a:t>対立仮説　</a:t>
            </a:r>
          </a:p>
          <a:p>
            <a:pPr marL="469900" lvl="1" indent="0">
              <a:buNone/>
            </a:pPr>
            <a:r>
              <a:rPr kumimoji="1" lang="ja-JP" altLang="en-US" dirty="0">
                <a:latin typeface="Hiragino Kaku Gothic Pro W3" charset="-128"/>
                <a:ea typeface="Hiragino Kaku Gothic Pro W3" charset="-128"/>
                <a:cs typeface="Hiragino Kaku Gothic Pro W3" charset="-128"/>
              </a:rPr>
              <a:t>マイルスデイビスの演奏とチャーリーパーカーの演奏の音の分布に差がある</a:t>
            </a:r>
          </a:p>
          <a:p>
            <a:endParaRPr kumimoji="1" lang="ja-JP" altLang="en-US" dirty="0">
              <a:latin typeface="Hiragino Kaku Gothic Pro W3" charset="-128"/>
              <a:ea typeface="Hiragino Kaku Gothic Pro W3" charset="-128"/>
              <a:cs typeface="Hiragino Kaku Gothic Pro W3" charset="-128"/>
            </a:endParaRPr>
          </a:p>
          <a:p>
            <a:r>
              <a:rPr kumimoji="1" lang="ja-JP" altLang="en-US" dirty="0">
                <a:latin typeface="Hiragino Kaku Gothic Pro W3" charset="-128"/>
                <a:ea typeface="Hiragino Kaku Gothic Pro W3" charset="-128"/>
                <a:cs typeface="Hiragino Kaku Gothic Pro W3" charset="-128"/>
              </a:rPr>
              <a:t>有意水準</a:t>
            </a:r>
            <a:r>
              <a:rPr kumimoji="1" lang="en-US" altLang="ja-JP" dirty="0">
                <a:latin typeface="Hiragino Kaku Gothic Pro W3" charset="-128"/>
                <a:ea typeface="Hiragino Kaku Gothic Pro W3" charset="-128"/>
                <a:cs typeface="Hiragino Kaku Gothic Pro W3" charset="-128"/>
              </a:rPr>
              <a:t>5%</a:t>
            </a:r>
            <a:r>
              <a:rPr kumimoji="1" lang="ja-JP" altLang="en-US" dirty="0">
                <a:latin typeface="Hiragino Kaku Gothic Pro W3" charset="-128"/>
                <a:ea typeface="Hiragino Kaku Gothic Pro W3" charset="-128"/>
                <a:cs typeface="Hiragino Kaku Gothic Pro W3" charset="-128"/>
              </a:rPr>
              <a:t>で検定</a:t>
            </a:r>
          </a:p>
          <a:p>
            <a:endParaRPr kumimoji="1" lang="ja-JP" altLang="en-US" dirty="0">
              <a:latin typeface="Hiragino Kaku Gothic Pro W3" charset="-128"/>
              <a:ea typeface="Hiragino Kaku Gothic Pro W3" charset="-128"/>
              <a:cs typeface="Hiragino Kaku Gothic Pro W3" charset="-128"/>
            </a:endParaRPr>
          </a:p>
          <a:p>
            <a:endParaRPr kumimoji="1" lang="ja-JP" altLang="en-US" dirty="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017006297"/>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dirty="0"/>
          </a:p>
        </p:txBody>
      </p:sp>
      <p:sp>
        <p:nvSpPr>
          <p:cNvPr id="184" name="音型分析に用いた音楽理論(1)"/>
          <p:cNvSpPr txBox="1">
            <a:spLocks noGrp="1"/>
          </p:cNvSpPr>
          <p:nvPr>
            <p:ph type="title"/>
          </p:nvPr>
        </p:nvSpPr>
        <p:spPr>
          <a:prstGeom prst="rect">
            <a:avLst/>
          </a:prstGeom>
        </p:spPr>
        <p:txBody>
          <a:bodyPr>
            <a:noAutofit/>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sz="4400" dirty="0">
                <a:latin typeface="Hiragino Kaku Gothic Pro W3" charset="-128"/>
                <a:ea typeface="Hiragino Kaku Gothic Pro W3" charset="-128"/>
                <a:cs typeface="Hiragino Kaku Gothic Pro W3" charset="-128"/>
              </a:rPr>
              <a:t>コルモゴロフ・スミルノフ検定の実施</a:t>
            </a:r>
            <a:endParaRPr sz="4400"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dirty="0">
              <a:latin typeface="Hiragino Kaku Gothic Pro W3" charset="-128"/>
              <a:ea typeface="Hiragino Kaku Gothic Pro W3" charset="-128"/>
              <a:cs typeface="Hiragino Kaku Gothic Pro W3" charset="-128"/>
            </a:endParaRPr>
          </a:p>
        </p:txBody>
      </p:sp>
      <p:sp>
        <p:nvSpPr>
          <p:cNvPr id="2" name="テキスト プレースホルダー 1"/>
          <p:cNvSpPr>
            <a:spLocks noGrp="1"/>
          </p:cNvSpPr>
          <p:nvPr>
            <p:ph type="body" idx="1"/>
          </p:nvPr>
        </p:nvSpPr>
        <p:spPr/>
        <p:txBody>
          <a:bodyPr/>
          <a:lstStyle/>
          <a:p>
            <a:endParaRPr kumimoji="1" lang="en-US" altLang="ja-JP" dirty="0" smtClean="0">
              <a:latin typeface="Hiragino Kaku Gothic Pro W3" charset="-128"/>
              <a:ea typeface="Hiragino Kaku Gothic Pro W3" charset="-128"/>
              <a:cs typeface="Hiragino Kaku Gothic Pro W3" charset="-128"/>
            </a:endParaRPr>
          </a:p>
          <a:p>
            <a:r>
              <a:rPr kumimoji="1" lang="ja-JP" altLang="en-US" dirty="0" smtClean="0">
                <a:latin typeface="Hiragino Kaku Gothic Pro W3" charset="-128"/>
                <a:ea typeface="Hiragino Kaku Gothic Pro W3" charset="-128"/>
                <a:cs typeface="Hiragino Kaku Gothic Pro W3" charset="-128"/>
              </a:rPr>
              <a:t>統計</a:t>
            </a:r>
            <a:r>
              <a:rPr kumimoji="1" lang="ja-JP" altLang="en-US" dirty="0">
                <a:latin typeface="Hiragino Kaku Gothic Pro W3" charset="-128"/>
                <a:ea typeface="Hiragino Kaku Gothic Pro W3" charset="-128"/>
                <a:cs typeface="Hiragino Kaku Gothic Pro W3" charset="-128"/>
              </a:rPr>
              <a:t>の結果、</a:t>
            </a:r>
            <a:r>
              <a:rPr kumimoji="1" lang="en-US" altLang="ja-JP" dirty="0">
                <a:solidFill>
                  <a:schemeClr val="tx1"/>
                </a:solidFill>
                <a:latin typeface="Hiragino Kaku Gothic Pro W3" charset="-128"/>
                <a:ea typeface="Hiragino Kaku Gothic Pro W3" charset="-128"/>
                <a:cs typeface="Hiragino Kaku Gothic Pro W3" charset="-128"/>
              </a:rPr>
              <a:t>P </a:t>
            </a:r>
            <a:r>
              <a:rPr kumimoji="1" lang="en-US" altLang="ja-JP">
                <a:solidFill>
                  <a:schemeClr val="tx1"/>
                </a:solidFill>
                <a:latin typeface="Hiragino Kaku Gothic Pro W3" charset="-128"/>
                <a:ea typeface="Hiragino Kaku Gothic Pro W3" charset="-128"/>
                <a:cs typeface="Hiragino Kaku Gothic Pro W3" charset="-128"/>
              </a:rPr>
              <a:t>≒ </a:t>
            </a:r>
            <a:r>
              <a:rPr kumimoji="1" lang="en-US" altLang="ja-JP" smtClean="0">
                <a:solidFill>
                  <a:schemeClr val="tx1"/>
                </a:solidFill>
                <a:latin typeface="Hiragino Kaku Gothic Pro W3" charset="-128"/>
                <a:ea typeface="Hiragino Kaku Gothic Pro W3" charset="-128"/>
                <a:cs typeface="Hiragino Kaku Gothic Pro W3" charset="-128"/>
              </a:rPr>
              <a:t>0.024228</a:t>
            </a:r>
            <a:r>
              <a:rPr kumimoji="1" lang="ja-JP" altLang="en-US" dirty="0">
                <a:latin typeface="Hiragino Kaku Gothic Pro W3" charset="-128"/>
                <a:ea typeface="Hiragino Kaku Gothic Pro W3" charset="-128"/>
                <a:cs typeface="Hiragino Kaku Gothic Pro W3" charset="-128"/>
              </a:rPr>
              <a:t>となり、帰無仮説を棄却した</a:t>
            </a:r>
          </a:p>
          <a:p>
            <a:endParaRPr kumimoji="1" lang="ja-JP" altLang="en-US" dirty="0">
              <a:latin typeface="Hiragino Kaku Gothic Pro W3" charset="-128"/>
              <a:ea typeface="Hiragino Kaku Gothic Pro W3" charset="-128"/>
              <a:cs typeface="Hiragino Kaku Gothic Pro W3" charset="-128"/>
            </a:endParaRPr>
          </a:p>
          <a:p>
            <a:r>
              <a:rPr kumimoji="1" lang="ja-JP" altLang="en-US" dirty="0">
                <a:latin typeface="Hiragino Kaku Gothic Pro W3" charset="-128"/>
                <a:ea typeface="Hiragino Kaku Gothic Pro W3" charset="-128"/>
                <a:cs typeface="Hiragino Kaku Gothic Pro W3" charset="-128"/>
              </a:rPr>
              <a:t>つまり、</a:t>
            </a:r>
            <a:r>
              <a:rPr kumimoji="1" lang="ja-JP" altLang="en-US" dirty="0">
                <a:solidFill>
                  <a:schemeClr val="tx1"/>
                </a:solidFill>
                <a:latin typeface="Hiragino Kaku Gothic Pro W3" charset="-128"/>
                <a:ea typeface="Hiragino Kaku Gothic Pro W3" charset="-128"/>
                <a:cs typeface="Hiragino Kaku Gothic Pro W3" charset="-128"/>
              </a:rPr>
              <a:t>今回</a:t>
            </a:r>
            <a:r>
              <a:rPr kumimoji="1" lang="ja-JP" altLang="en-US" dirty="0">
                <a:solidFill>
                  <a:schemeClr val="accent4"/>
                </a:solidFill>
                <a:latin typeface="Hiragino Kaku Gothic Pro W3" charset="-128"/>
                <a:ea typeface="Hiragino Kaku Gothic Pro W3" charset="-128"/>
                <a:cs typeface="Hiragino Kaku Gothic Pro W3" charset="-128"/>
              </a:rPr>
              <a:t>マイルスデイビスとチャーリーパーカーの演奏で出てくる音の分布は似ていない</a:t>
            </a:r>
            <a:r>
              <a:rPr kumimoji="1" lang="ja-JP" altLang="en-US" dirty="0">
                <a:latin typeface="Hiragino Kaku Gothic Pro W3" charset="-128"/>
                <a:ea typeface="Hiragino Kaku Gothic Pro W3" charset="-128"/>
                <a:cs typeface="Hiragino Kaku Gothic Pro W3" charset="-128"/>
              </a:rPr>
              <a:t>ということが分かった。</a:t>
            </a:r>
          </a:p>
          <a:p>
            <a:endParaRPr kumimoji="1" lang="ja-JP" altLang="en-US" dirty="0">
              <a:latin typeface="Hiragino Kaku Gothic Pro W3" charset="-128"/>
              <a:ea typeface="Hiragino Kaku Gothic Pro W3" charset="-128"/>
              <a:cs typeface="Hiragino Kaku Gothic Pro W3" charset="-128"/>
            </a:endParaRPr>
          </a:p>
          <a:p>
            <a:endParaRPr kumimoji="1" lang="ja-JP" altLang="en-US" dirty="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793260527"/>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en-US" dirty="0" smtClean="0">
                <a:latin typeface="Hiragino Kaku Gothic Pro W3" charset="-128"/>
                <a:ea typeface="Hiragino Kaku Gothic Pro W3" charset="-128"/>
                <a:cs typeface="Hiragino Kaku Gothic Pro W3" charset="-128"/>
              </a:rPr>
              <a:t>sin</a:t>
            </a:r>
            <a:r>
              <a:rPr lang="ja-JP" altLang="en-US" dirty="0" smtClean="0">
                <a:latin typeface="Hiragino Kaku Gothic Pro W3" charset="-128"/>
                <a:ea typeface="Hiragino Kaku Gothic Pro W3" charset="-128"/>
                <a:cs typeface="Hiragino Kaku Gothic Pro W3" charset="-128"/>
              </a:rPr>
              <a:t>波の予測</a:t>
            </a:r>
            <a:r>
              <a:rPr lang="en-US" altLang="ja-JP" dirty="0" smtClean="0">
                <a:latin typeface="Hiragino Kaku Gothic Pro W3" charset="-128"/>
                <a:ea typeface="Hiragino Kaku Gothic Pro W3" charset="-128"/>
                <a:cs typeface="Hiragino Kaku Gothic Pro W3" charset="-128"/>
              </a:rPr>
              <a:t>( </a:t>
            </a:r>
            <a:r>
              <a:rPr lang="ja-JP" altLang="en-US" dirty="0" smtClean="0">
                <a:latin typeface="Hiragino Kaku Gothic Pro W3" charset="-128"/>
                <a:ea typeface="Hiragino Kaku Gothic Pro W3" charset="-128"/>
                <a:cs typeface="Hiragino Kaku Gothic Pro W3" charset="-128"/>
              </a:rPr>
              <a:t>学習回数</a:t>
            </a:r>
            <a:r>
              <a:rPr lang="en-US" altLang="ja-JP" dirty="0" smtClean="0">
                <a:latin typeface="Hiragino Kaku Gothic Pro W3" charset="-128"/>
                <a:ea typeface="Hiragino Kaku Gothic Pro W3" charset="-128"/>
                <a:cs typeface="Hiragino Kaku Gothic Pro W3" charset="-128"/>
              </a:rPr>
              <a:t>(epoch) : 100, </a:t>
            </a:r>
            <a:r>
              <a:rPr lang="ja-JP" altLang="en-US" dirty="0" smtClean="0">
                <a:latin typeface="Hiragino Kaku Gothic Pro W3" charset="-128"/>
                <a:ea typeface="Hiragino Kaku Gothic Pro W3" charset="-128"/>
                <a:cs typeface="Hiragino Kaku Gothic Pro W3" charset="-128"/>
              </a:rPr>
              <a:t>学習率</a:t>
            </a:r>
            <a:r>
              <a:rPr lang="en-US" altLang="ja-JP" dirty="0" smtClean="0">
                <a:latin typeface="Hiragino Kaku Gothic Pro W3" charset="-128"/>
                <a:ea typeface="Hiragino Kaku Gothic Pro W3" charset="-128"/>
                <a:cs typeface="Hiragino Kaku Gothic Pro W3" charset="-128"/>
              </a:rPr>
              <a:t> : 0.05 )</a:t>
            </a:r>
          </a:p>
          <a:p>
            <a:pPr marL="469900" lvl="1" indent="0">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左のグラフから，学習できていることがわかる．</a:t>
            </a:r>
            <a:r>
              <a:rPr lang="en-US" altLang="ja-JP" dirty="0">
                <a:latin typeface="Hiragino Kaku Gothic Pro W3" charset="-128"/>
                <a:ea typeface="Hiragino Kaku Gothic Pro W3" charset="-128"/>
                <a:cs typeface="Hiragino Kaku Gothic Pro W3" charset="-128"/>
              </a:rPr>
              <a:t/>
            </a:r>
            <a:br>
              <a:rPr lang="en-US" altLang="ja-JP" dirty="0">
                <a:latin typeface="Hiragino Kaku Gothic Pro W3" charset="-128"/>
                <a:ea typeface="Hiragino Kaku Gothic Pro W3" charset="-128"/>
                <a:cs typeface="Hiragino Kaku Gothic Pro W3" charset="-128"/>
              </a:rPr>
            </a:br>
            <a:r>
              <a:rPr lang="en-US" altLang="ja-JP" dirty="0" smtClean="0">
                <a:latin typeface="Hiragino Kaku Gothic Pro W3" charset="-128"/>
                <a:ea typeface="Hiragino Kaku Gothic Pro W3" charset="-128"/>
                <a:cs typeface="Hiragino Kaku Gothic Pro W3" charset="-128"/>
              </a:rPr>
              <a:t>sin</a:t>
            </a:r>
            <a:r>
              <a:rPr lang="ja-JP" altLang="en-US" dirty="0" smtClean="0">
                <a:latin typeface="Hiragino Kaku Gothic Pro W3" charset="-128"/>
                <a:ea typeface="Hiragino Kaku Gothic Pro W3" charset="-128"/>
                <a:cs typeface="Hiragino Kaku Gothic Pro W3" charset="-128"/>
              </a:rPr>
              <a:t>波の予測ができた．</a:t>
            </a: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の実装</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4507200"/>
            <a:ext cx="5486400" cy="365760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900" y="4507200"/>
            <a:ext cx="5486400" cy="3657600"/>
          </a:xfrm>
          <a:prstGeom prst="rect">
            <a:avLst/>
          </a:prstGeom>
        </p:spPr>
      </p:pic>
    </p:spTree>
    <p:extLst>
      <p:ext uri="{BB962C8B-B14F-4D97-AF65-F5344CB8AC3E}">
        <p14:creationId xmlns:p14="http://schemas.microsoft.com/office/powerpoint/2010/main" val="2098348425"/>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音の予測</a:t>
            </a:r>
            <a:r>
              <a:rPr lang="en-US" altLang="ja-JP" dirty="0" smtClean="0">
                <a:latin typeface="Hiragino Kaku Gothic Pro W3" charset="-128"/>
                <a:ea typeface="Hiragino Kaku Gothic Pro W3" charset="-128"/>
                <a:cs typeface="Hiragino Kaku Gothic Pro W3" charset="-128"/>
              </a:rPr>
              <a:t>( </a:t>
            </a:r>
            <a:r>
              <a:rPr lang="ja-JP" altLang="en-US" dirty="0" smtClean="0">
                <a:latin typeface="Hiragino Kaku Gothic Pro W3" charset="-128"/>
                <a:ea typeface="Hiragino Kaku Gothic Pro W3" charset="-128"/>
                <a:cs typeface="Hiragino Kaku Gothic Pro W3" charset="-128"/>
              </a:rPr>
              <a:t>学習回数</a:t>
            </a:r>
            <a:r>
              <a:rPr lang="en-US" altLang="ja-JP" dirty="0" smtClean="0">
                <a:latin typeface="Hiragino Kaku Gothic Pro W3" charset="-128"/>
                <a:ea typeface="Hiragino Kaku Gothic Pro W3" charset="-128"/>
                <a:cs typeface="Hiragino Kaku Gothic Pro W3" charset="-128"/>
              </a:rPr>
              <a:t>(epoch) : 100, </a:t>
            </a:r>
            <a:r>
              <a:rPr lang="ja-JP" altLang="en-US" dirty="0" smtClean="0">
                <a:latin typeface="Hiragino Kaku Gothic Pro W3" charset="-128"/>
                <a:ea typeface="Hiragino Kaku Gothic Pro W3" charset="-128"/>
                <a:cs typeface="Hiragino Kaku Gothic Pro W3" charset="-128"/>
              </a:rPr>
              <a:t>学習率</a:t>
            </a:r>
            <a:r>
              <a:rPr lang="en-US" altLang="ja-JP" dirty="0" smtClean="0">
                <a:latin typeface="Hiragino Kaku Gothic Pro W3" charset="-128"/>
                <a:ea typeface="Hiragino Kaku Gothic Pro W3" charset="-128"/>
                <a:cs typeface="Hiragino Kaku Gothic Pro W3" charset="-128"/>
              </a:rPr>
              <a:t> : 0.05 )</a:t>
            </a:r>
          </a:p>
          <a:p>
            <a:pPr marL="469900" lvl="1" indent="0">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左のグラフから，学習ができているように見える．</a:t>
            </a:r>
            <a:r>
              <a:rPr lang="en-US" altLang="ja-JP" dirty="0">
                <a:latin typeface="Hiragino Kaku Gothic Pro W3" charset="-128"/>
                <a:ea typeface="Hiragino Kaku Gothic Pro W3" charset="-128"/>
                <a:cs typeface="Hiragino Kaku Gothic Pro W3" charset="-128"/>
              </a:rPr>
              <a:t/>
            </a:r>
            <a:br>
              <a:rPr lang="en-US" altLang="ja-JP" dirty="0">
                <a:latin typeface="Hiragino Kaku Gothic Pro W3" charset="-128"/>
                <a:ea typeface="Hiragino Kaku Gothic Pro W3" charset="-128"/>
                <a:cs typeface="Hiragino Kaku Gothic Pro W3" charset="-128"/>
              </a:rPr>
            </a:br>
            <a:r>
              <a:rPr lang="ja-JP" altLang="en-US" u="sng" dirty="0" smtClean="0">
                <a:latin typeface="Hiragino Kaku Gothic Pro W3" charset="-128"/>
                <a:ea typeface="Hiragino Kaku Gothic Pro W3" charset="-128"/>
                <a:cs typeface="Hiragino Kaku Gothic Pro W3" charset="-128"/>
              </a:rPr>
              <a:t>しかし</a:t>
            </a:r>
            <a:r>
              <a:rPr lang="ja-JP" altLang="en-US" dirty="0" smtClean="0">
                <a:latin typeface="Hiragino Kaku Gothic Pro W3" charset="-128"/>
                <a:ea typeface="Hiragino Kaku Gothic Pro W3" charset="-128"/>
                <a:cs typeface="Hiragino Kaku Gothic Pro W3" charset="-128"/>
              </a:rPr>
              <a:t>，実際の音の予測は途中までしかできず，最終的に同じ音しか出さなくなった．</a:t>
            </a: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の実装</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900" y="4507200"/>
            <a:ext cx="5486400" cy="3657600"/>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 y="4507200"/>
            <a:ext cx="5486400" cy="3657600"/>
          </a:xfrm>
          <a:prstGeom prst="rect">
            <a:avLst/>
          </a:prstGeom>
        </p:spPr>
      </p:pic>
    </p:spTree>
    <p:extLst>
      <p:ext uri="{BB962C8B-B14F-4D97-AF65-F5344CB8AC3E}">
        <p14:creationId xmlns:p14="http://schemas.microsoft.com/office/powerpoint/2010/main" val="276283457"/>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normAutofit/>
          </a:bodyPr>
          <a:lstStyle/>
          <a:p>
            <a:pPr marL="0" indent="0">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失敗した原因として以下が考えられる</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ランダム</a:t>
            </a:r>
            <a:r>
              <a:rPr lang="ja-JP" altLang="en-US" dirty="0">
                <a:latin typeface="Hiragino Kaku Gothic Pro W3" charset="-128"/>
                <a:ea typeface="Hiragino Kaku Gothic Pro W3" charset="-128"/>
                <a:cs typeface="Hiragino Kaku Gothic Pro W3" charset="-128"/>
              </a:rPr>
              <a:t>で与えた初期値</a:t>
            </a:r>
            <a:r>
              <a:rPr lang="ja-JP" altLang="en-US" dirty="0" smtClean="0">
                <a:latin typeface="Hiragino Kaku Gothic Pro W3" charset="-128"/>
                <a:ea typeface="Hiragino Kaku Gothic Pro W3" charset="-128"/>
                <a:cs typeface="Hiragino Kaku Gothic Pro W3" charset="-128"/>
              </a:rPr>
              <a:t>が適切でなかった</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遡る</a:t>
            </a:r>
            <a:r>
              <a:rPr lang="ja-JP" altLang="en-US" dirty="0">
                <a:latin typeface="Hiragino Kaku Gothic Pro W3" charset="-128"/>
                <a:ea typeface="Hiragino Kaku Gothic Pro W3" charset="-128"/>
                <a:cs typeface="Hiragino Kaku Gothic Pro W3" charset="-128"/>
              </a:rPr>
              <a:t>期間が</a:t>
            </a:r>
            <a:r>
              <a:rPr lang="ja-JP" altLang="en-US" dirty="0" smtClean="0">
                <a:latin typeface="Hiragino Kaku Gothic Pro W3" charset="-128"/>
                <a:ea typeface="Hiragino Kaku Gothic Pro W3" charset="-128"/>
                <a:cs typeface="Hiragino Kaku Gothic Pro W3" charset="-128"/>
              </a:rPr>
              <a:t>少なかった</a:t>
            </a: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中間層</a:t>
            </a:r>
            <a:r>
              <a:rPr lang="ja-JP" altLang="en-US" dirty="0">
                <a:latin typeface="Hiragino Kaku Gothic Pro W3" charset="-128"/>
                <a:ea typeface="Hiragino Kaku Gothic Pro W3" charset="-128"/>
                <a:cs typeface="Hiragino Kaku Gothic Pro W3" charset="-128"/>
              </a:rPr>
              <a:t>のニューロンの数が</a:t>
            </a:r>
            <a:r>
              <a:rPr lang="ja-JP" altLang="en-US" dirty="0" smtClean="0">
                <a:latin typeface="Hiragino Kaku Gothic Pro W3" charset="-128"/>
                <a:ea typeface="Hiragino Kaku Gothic Pro W3" charset="-128"/>
                <a:cs typeface="Hiragino Kaku Gothic Pro W3" charset="-128"/>
              </a:rPr>
              <a:t>少なかった</a:t>
            </a: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モデルに学習させたデータ数が少なかった</a:t>
            </a:r>
            <a:endParaRPr lang="en-US" altLang="ja-JP" dirty="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75097570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399"/>
            <a:ext cx="11861800" cy="8587509"/>
          </a:xfrm>
          <a:prstGeom prst="rect">
            <a:avLst/>
          </a:prstGeom>
        </p:spPr>
        <p:txBody>
          <a:bodyPr>
            <a:normAutofit/>
          </a:bodyPr>
          <a:lstStyle/>
          <a:p>
            <a:pPr marL="0" indent="0">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失敗した原因として以下が考えられる</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ランダム</a:t>
            </a:r>
            <a:r>
              <a:rPr lang="ja-JP" altLang="en-US" dirty="0">
                <a:latin typeface="Hiragino Kaku Gothic Pro W3" charset="-128"/>
                <a:ea typeface="Hiragino Kaku Gothic Pro W3" charset="-128"/>
                <a:cs typeface="Hiragino Kaku Gothic Pro W3" charset="-128"/>
              </a:rPr>
              <a:t>で与えた初期値</a:t>
            </a:r>
            <a:r>
              <a:rPr lang="ja-JP" altLang="en-US" dirty="0" smtClean="0">
                <a:latin typeface="Hiragino Kaku Gothic Pro W3" charset="-128"/>
                <a:ea typeface="Hiragino Kaku Gothic Pro W3" charset="-128"/>
                <a:cs typeface="Hiragino Kaku Gothic Pro W3" charset="-128"/>
              </a:rPr>
              <a:t>が適切でなかった</a:t>
            </a:r>
            <a:endParaRPr lang="en-US" altLang="ja-JP" dirty="0" smtClean="0">
              <a:latin typeface="Hiragino Kaku Gothic Pro W3" charset="-128"/>
              <a:ea typeface="Hiragino Kaku Gothic Pro W3" charset="-128"/>
              <a:cs typeface="Hiragino Kaku Gothic Pro W3" charset="-128"/>
            </a:endParaRPr>
          </a:p>
          <a:p>
            <a:pPr marL="939800" lvl="2" indent="0">
              <a:buNone/>
              <a:defRPr sz="3600">
                <a:latin typeface="ヒラギノ角ゴ ProN W3"/>
                <a:ea typeface="ヒラギノ角ゴ ProN W3"/>
                <a:cs typeface="ヒラギノ角ゴ ProN W3"/>
                <a:sym typeface="ヒラギノ角ゴ ProN W3"/>
              </a:defRPr>
            </a:pPr>
            <a:r>
              <a:rPr lang="en-US" altLang="ja-JP" dirty="0" smtClean="0">
                <a:latin typeface="Hiragino Kaku Gothic Pro W3" charset="-128"/>
                <a:ea typeface="Hiragino Kaku Gothic Pro W3" charset="-128"/>
                <a:cs typeface="Hiragino Kaku Gothic Pro W3" charset="-128"/>
              </a:rPr>
              <a:t>	</a:t>
            </a:r>
            <a:r>
              <a:rPr lang="ja-JP" altLang="en-US" dirty="0">
                <a:solidFill>
                  <a:schemeClr val="accent4"/>
                </a:solidFill>
                <a:latin typeface="Hiragino Kaku Gothic Pro W3" charset="-128"/>
                <a:ea typeface="Hiragino Kaku Gothic Pro W3" charset="-128"/>
                <a:cs typeface="Hiragino Kaku Gothic Pro W3" charset="-128"/>
              </a:rPr>
              <a:t>⇒</a:t>
            </a:r>
            <a:r>
              <a:rPr lang="en-US" altLang="ja-JP" dirty="0">
                <a:solidFill>
                  <a:schemeClr val="accent4"/>
                </a:solidFill>
                <a:latin typeface="Hiragino Kaku Gothic Pro W3" charset="-128"/>
                <a:ea typeface="Hiragino Kaku Gothic Pro W3" charset="-128"/>
                <a:cs typeface="Hiragino Kaku Gothic Pro W3" charset="-128"/>
              </a:rPr>
              <a:t>	</a:t>
            </a:r>
            <a:r>
              <a:rPr lang="ja-JP" altLang="en-US" dirty="0">
                <a:solidFill>
                  <a:schemeClr val="accent4"/>
                </a:solidFill>
                <a:latin typeface="Hiragino Kaku Gothic Pro W3" charset="-128"/>
                <a:ea typeface="Hiragino Kaku Gothic Pro W3" charset="-128"/>
                <a:cs typeface="Hiragino Kaku Gothic Pro W3" charset="-128"/>
              </a:rPr>
              <a:t>適切な初期値が出るまで</a:t>
            </a:r>
            <a:r>
              <a:rPr lang="ja-JP" altLang="en-US" dirty="0" smtClean="0">
                <a:solidFill>
                  <a:schemeClr val="accent4"/>
                </a:solidFill>
                <a:latin typeface="Hiragino Kaku Gothic Pro W3" charset="-128"/>
                <a:ea typeface="Hiragino Kaku Gothic Pro W3" charset="-128"/>
                <a:cs typeface="Hiragino Kaku Gothic Pro W3" charset="-128"/>
              </a:rPr>
              <a:t>繰り返す</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遡る</a:t>
            </a:r>
            <a:r>
              <a:rPr lang="ja-JP" altLang="en-US" dirty="0">
                <a:latin typeface="Hiragino Kaku Gothic Pro W3" charset="-128"/>
                <a:ea typeface="Hiragino Kaku Gothic Pro W3" charset="-128"/>
                <a:cs typeface="Hiragino Kaku Gothic Pro W3" charset="-128"/>
              </a:rPr>
              <a:t>期間が</a:t>
            </a:r>
            <a:r>
              <a:rPr lang="ja-JP" altLang="en-US" dirty="0" smtClean="0">
                <a:latin typeface="Hiragino Kaku Gothic Pro W3" charset="-128"/>
                <a:ea typeface="Hiragino Kaku Gothic Pro W3" charset="-128"/>
                <a:cs typeface="Hiragino Kaku Gothic Pro W3" charset="-128"/>
              </a:rPr>
              <a:t>少なかった</a:t>
            </a: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中間層</a:t>
            </a:r>
            <a:r>
              <a:rPr lang="ja-JP" altLang="en-US" dirty="0">
                <a:latin typeface="Hiragino Kaku Gothic Pro W3" charset="-128"/>
                <a:ea typeface="Hiragino Kaku Gothic Pro W3" charset="-128"/>
                <a:cs typeface="Hiragino Kaku Gothic Pro W3" charset="-128"/>
              </a:rPr>
              <a:t>のニューロンの数が</a:t>
            </a:r>
            <a:r>
              <a:rPr lang="ja-JP" altLang="en-US" dirty="0" smtClean="0">
                <a:latin typeface="Hiragino Kaku Gothic Pro W3" charset="-128"/>
                <a:ea typeface="Hiragino Kaku Gothic Pro W3" charset="-128"/>
                <a:cs typeface="Hiragino Kaku Gothic Pro W3" charset="-128"/>
              </a:rPr>
              <a:t>少なかった</a:t>
            </a:r>
            <a:endParaRPr lang="en-US" altLang="ja-JP" dirty="0" smtClean="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モデルに学習させたデータ数が少なかった</a:t>
            </a:r>
            <a:endParaRPr lang="en-US" altLang="ja-JP" dirty="0" smtClean="0">
              <a:latin typeface="Hiragino Kaku Gothic Pro W3" charset="-128"/>
              <a:ea typeface="Hiragino Kaku Gothic Pro W3" charset="-128"/>
              <a:cs typeface="Hiragino Kaku Gothic Pro W3" charset="-128"/>
            </a:endParaRPr>
          </a:p>
          <a:p>
            <a:pPr marL="939800" lvl="3" indent="0">
              <a:buNone/>
              <a:defRPr sz="3600">
                <a:latin typeface="ヒラギノ角ゴ ProN W3"/>
                <a:ea typeface="ヒラギノ角ゴ ProN W3"/>
                <a:cs typeface="ヒラギノ角ゴ ProN W3"/>
                <a:sym typeface="ヒラギノ角ゴ ProN W3"/>
              </a:defRPr>
            </a:pPr>
            <a:r>
              <a:rPr lang="en-US" altLang="ja-JP" dirty="0">
                <a:solidFill>
                  <a:schemeClr val="accent4"/>
                </a:solidFill>
                <a:latin typeface="Hiragino Kaku Gothic Pro W3" charset="-128"/>
                <a:ea typeface="Hiragino Kaku Gothic Pro W3" charset="-128"/>
                <a:cs typeface="Hiragino Kaku Gothic Pro W3" charset="-128"/>
              </a:rPr>
              <a:t>	</a:t>
            </a:r>
            <a:r>
              <a:rPr lang="ja-JP" altLang="en-US" dirty="0" smtClean="0">
                <a:solidFill>
                  <a:schemeClr val="accent4"/>
                </a:solidFill>
                <a:latin typeface="Hiragino Kaku Gothic Pro W3" charset="-128"/>
                <a:ea typeface="Hiragino Kaku Gothic Pro W3" charset="-128"/>
                <a:cs typeface="Hiragino Kaku Gothic Pro W3" charset="-128"/>
              </a:rPr>
              <a:t>⇒</a:t>
            </a:r>
            <a:r>
              <a:rPr lang="en-US" altLang="ja-JP" dirty="0">
                <a:solidFill>
                  <a:schemeClr val="accent4"/>
                </a:solidFill>
                <a:latin typeface="Hiragino Kaku Gothic Pro W3" charset="-128"/>
                <a:ea typeface="Hiragino Kaku Gothic Pro W3" charset="-128"/>
                <a:cs typeface="Hiragino Kaku Gothic Pro W3" charset="-128"/>
              </a:rPr>
              <a:t>	</a:t>
            </a:r>
            <a:r>
              <a:rPr lang="ja-JP" altLang="en-US" dirty="0" smtClean="0">
                <a:solidFill>
                  <a:schemeClr val="accent4"/>
                </a:solidFill>
                <a:latin typeface="Hiragino Kaku Gothic Pro W3" charset="-128"/>
                <a:ea typeface="Hiragino Kaku Gothic Pro W3" charset="-128"/>
                <a:cs typeface="Hiragino Kaku Gothic Pro W3" charset="-128"/>
              </a:rPr>
              <a:t>もっと多くの曲をモデルに聞かせてみる</a:t>
            </a:r>
            <a:endParaRPr lang="en-US" altLang="ja-JP" dirty="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92128896"/>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56" name="目標"/>
          <p:cNvSpPr txBox="1">
            <a:spLocks noGrp="1"/>
          </p:cNvSpPr>
          <p:nvPr>
            <p:ph type="title"/>
          </p:nvPr>
        </p:nvSpPr>
        <p:spPr>
          <a:prstGeom prst="rect">
            <a:avLst/>
          </a:prstGeom>
        </p:spPr>
        <p:txBody>
          <a:bodyPr>
            <a:normAutofit fontScale="90000"/>
          </a:bodyPr>
          <a:lstStyle>
            <a:lvl1pPr defTabSz="549148">
              <a:spcBef>
                <a:spcPts val="2100"/>
              </a:spcBef>
              <a:defRPr sz="4888">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目標</a:t>
            </a:r>
          </a:p>
        </p:txBody>
      </p:sp>
      <p:sp>
        <p:nvSpPr>
          <p:cNvPr id="157" name="概要"/>
          <p:cNvSpPr txBox="1"/>
          <p:nvPr/>
        </p:nvSpPr>
        <p:spPr>
          <a:xfrm>
            <a:off x="4214191" y="128502"/>
            <a:ext cx="8503784" cy="53347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本プロジェクトの目標と目的</a:t>
            </a:r>
            <a:endParaRPr dirty="0">
              <a:latin typeface="Hiragino Kaku Gothic Pro W3" charset="-128"/>
              <a:ea typeface="Hiragino Kaku Gothic Pro W3" charset="-128"/>
              <a:cs typeface="Hiragino Kaku Gothic Pro W3" charset="-128"/>
            </a:endParaRPr>
          </a:p>
        </p:txBody>
      </p:sp>
      <p:sp>
        <p:nvSpPr>
          <p:cNvPr id="158" name="プロのジャズ演奏家のような良いジャズアドリブ生成するシステムを作成する"/>
          <p:cNvSpPr txBox="1"/>
          <p:nvPr/>
        </p:nvSpPr>
        <p:spPr>
          <a:xfrm>
            <a:off x="1546605" y="4159250"/>
            <a:ext cx="9911590" cy="1435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1800"/>
              </a:spcBef>
              <a:defRPr sz="4200" i="0" spc="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プロのジャズ演奏家のような良いジャズアドリブ生成するシステムを作成する</a:t>
            </a:r>
          </a:p>
        </p:txBody>
      </p:sp>
      <p:sp>
        <p:nvSpPr>
          <p:cNvPr id="159" name="吹き出し"/>
          <p:cNvSpPr/>
          <p:nvPr/>
        </p:nvSpPr>
        <p:spPr>
          <a:xfrm>
            <a:off x="7179931" y="6566627"/>
            <a:ext cx="4650252" cy="2513542"/>
          </a:xfrm>
          <a:prstGeom prst="wedgeEllipseCallout">
            <a:avLst>
              <a:gd name="adj1" fmla="val 45367"/>
              <a:gd name="adj2" fmla="val 53817"/>
            </a:avLst>
          </a:prstGeom>
          <a:ln w="25400">
            <a:solidFill>
              <a:srgbClr val="747676"/>
            </a:solidFill>
            <a:miter lim="400000"/>
          </a:ln>
        </p:spPr>
        <p:txBody>
          <a:bodyPr lIns="50800" tIns="50800" rIns="50800" bIns="50800" anchor="ctr"/>
          <a:lstStyle/>
          <a:p>
            <a:pPr algn="ctr">
              <a:spcBef>
                <a:spcPts val="0"/>
              </a:spcBef>
              <a:defRPr sz="2400" i="0" spc="0">
                <a:latin typeface="DIN Alternate"/>
                <a:ea typeface="DIN Alternate"/>
                <a:cs typeface="DIN Alternate"/>
                <a:sym typeface="DIN Alternate"/>
              </a:defRPr>
            </a:pPr>
            <a:endParaRPr/>
          </a:p>
        </p:txBody>
      </p:sp>
      <p:sp>
        <p:nvSpPr>
          <p:cNvPr id="160" name="そのシステムって…"/>
          <p:cNvSpPr txBox="1"/>
          <p:nvPr/>
        </p:nvSpPr>
        <p:spPr>
          <a:xfrm>
            <a:off x="8016925" y="7286574"/>
            <a:ext cx="2976198" cy="116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0">
                <a:latin typeface="ヒラギノ角ゴ ProN W3"/>
                <a:ea typeface="ヒラギノ角ゴ ProN W3"/>
                <a:cs typeface="ヒラギノ角ゴ ProN W3"/>
                <a:sym typeface="ヒラギノ角ゴ ProN W3"/>
              </a:defRPr>
            </a:pPr>
            <a:r>
              <a:t>そのシステムって</a:t>
            </a:r>
          </a:p>
          <a:p>
            <a:pPr>
              <a:defRPr i="0">
                <a:latin typeface="ヒラギノ角ゴ ProN W3"/>
                <a:ea typeface="ヒラギノ角ゴ ProN W3"/>
                <a:cs typeface="ヒラギノ角ゴ ProN W3"/>
                <a:sym typeface="ヒラギノ角ゴ ProN W3"/>
              </a:defRPr>
            </a:pPr>
            <a:r>
              <a:t>既存じゃないの？</a:t>
            </a: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normAutofit/>
          </a:bodyPr>
          <a:lstStyle/>
          <a:p>
            <a:pPr marL="0" indent="0">
              <a:buNone/>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失敗した原因として以下が考えられる</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ランダム</a:t>
            </a:r>
            <a:r>
              <a:rPr lang="ja-JP" altLang="en-US" dirty="0">
                <a:latin typeface="Hiragino Kaku Gothic Pro W3" charset="-128"/>
                <a:ea typeface="Hiragino Kaku Gothic Pro W3" charset="-128"/>
                <a:cs typeface="Hiragino Kaku Gothic Pro W3" charset="-128"/>
              </a:rPr>
              <a:t>で与えた初期値</a:t>
            </a:r>
            <a:r>
              <a:rPr lang="ja-JP" altLang="en-US" dirty="0" smtClean="0">
                <a:latin typeface="Hiragino Kaku Gothic Pro W3" charset="-128"/>
                <a:ea typeface="Hiragino Kaku Gothic Pro W3" charset="-128"/>
                <a:cs typeface="Hiragino Kaku Gothic Pro W3" charset="-128"/>
              </a:rPr>
              <a:t>が適切でなかった</a:t>
            </a: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solidFill>
                  <a:schemeClr val="accent4"/>
                </a:solidFill>
                <a:latin typeface="Hiragino Kaku Gothic Pro W3" charset="-128"/>
                <a:ea typeface="Hiragino Kaku Gothic Pro W3" charset="-128"/>
                <a:cs typeface="Hiragino Kaku Gothic Pro W3" charset="-128"/>
              </a:rPr>
              <a:t>遡る</a:t>
            </a:r>
            <a:r>
              <a:rPr lang="ja-JP" altLang="en-US" dirty="0">
                <a:solidFill>
                  <a:schemeClr val="accent4"/>
                </a:solidFill>
                <a:latin typeface="Hiragino Kaku Gothic Pro W3" charset="-128"/>
                <a:ea typeface="Hiragino Kaku Gothic Pro W3" charset="-128"/>
                <a:cs typeface="Hiragino Kaku Gothic Pro W3" charset="-128"/>
              </a:rPr>
              <a:t>期間が</a:t>
            </a:r>
            <a:r>
              <a:rPr lang="ja-JP" altLang="en-US" dirty="0" smtClean="0">
                <a:solidFill>
                  <a:schemeClr val="accent4"/>
                </a:solidFill>
                <a:latin typeface="Hiragino Kaku Gothic Pro W3" charset="-128"/>
                <a:ea typeface="Hiragino Kaku Gothic Pro W3" charset="-128"/>
                <a:cs typeface="Hiragino Kaku Gothic Pro W3" charset="-128"/>
              </a:rPr>
              <a:t>少なかった</a:t>
            </a: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solidFill>
                  <a:schemeClr val="accent4"/>
                </a:solidFill>
                <a:latin typeface="Hiragino Kaku Gothic Pro W3" charset="-128"/>
                <a:ea typeface="Hiragino Kaku Gothic Pro W3" charset="-128"/>
                <a:cs typeface="Hiragino Kaku Gothic Pro W3" charset="-128"/>
              </a:rPr>
              <a:t>中間層</a:t>
            </a:r>
            <a:r>
              <a:rPr lang="ja-JP" altLang="en-US" dirty="0">
                <a:solidFill>
                  <a:schemeClr val="accent4"/>
                </a:solidFill>
                <a:latin typeface="Hiragino Kaku Gothic Pro W3" charset="-128"/>
                <a:ea typeface="Hiragino Kaku Gothic Pro W3" charset="-128"/>
                <a:cs typeface="Hiragino Kaku Gothic Pro W3" charset="-128"/>
              </a:rPr>
              <a:t>のニューロンの数が</a:t>
            </a:r>
            <a:r>
              <a:rPr lang="ja-JP" altLang="en-US" dirty="0" smtClean="0">
                <a:solidFill>
                  <a:schemeClr val="accent4"/>
                </a:solidFill>
                <a:latin typeface="Hiragino Kaku Gothic Pro W3" charset="-128"/>
                <a:ea typeface="Hiragino Kaku Gothic Pro W3" charset="-128"/>
                <a:cs typeface="Hiragino Kaku Gothic Pro W3" charset="-128"/>
              </a:rPr>
              <a:t>少なかった</a:t>
            </a: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a:latin typeface="Hiragino Kaku Gothic Pro W3" charset="-128"/>
                <a:ea typeface="Hiragino Kaku Gothic Pro W3" charset="-128"/>
                <a:cs typeface="Hiragino Kaku Gothic Pro W3" charset="-128"/>
              </a:rPr>
              <a:t>モデルに学習させたデータ数が少なかった</a:t>
            </a:r>
            <a:endParaRPr lang="en-US" altLang="ja-JP" dirty="0">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704634808"/>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normAutofit/>
          </a:bodyPr>
          <a:lstStyle/>
          <a:p>
            <a:pPr marL="998537" lvl="1"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solidFill>
                  <a:schemeClr val="tx1"/>
                </a:solidFill>
                <a:latin typeface="Hiragino Kaku Gothic Pro W3" charset="-128"/>
                <a:ea typeface="Hiragino Kaku Gothic Pro W3" charset="-128"/>
                <a:cs typeface="Hiragino Kaku Gothic Pro W3" charset="-128"/>
              </a:rPr>
              <a:t>遡る</a:t>
            </a:r>
            <a:r>
              <a:rPr lang="ja-JP" altLang="en-US" dirty="0">
                <a:solidFill>
                  <a:schemeClr val="tx1"/>
                </a:solidFill>
                <a:latin typeface="Hiragino Kaku Gothic Pro W3" charset="-128"/>
                <a:ea typeface="Hiragino Kaku Gothic Pro W3" charset="-128"/>
                <a:cs typeface="Hiragino Kaku Gothic Pro W3" charset="-128"/>
              </a:rPr>
              <a:t>期間が</a:t>
            </a:r>
            <a:r>
              <a:rPr lang="ja-JP" altLang="en-US" dirty="0" smtClean="0">
                <a:solidFill>
                  <a:schemeClr val="tx1"/>
                </a:solidFill>
                <a:latin typeface="Hiragino Kaku Gothic Pro W3" charset="-128"/>
                <a:ea typeface="Hiragino Kaku Gothic Pro W3" charset="-128"/>
                <a:cs typeface="Hiragino Kaku Gothic Pro W3" charset="-128"/>
              </a:rPr>
              <a:t>少なかった</a:t>
            </a:r>
            <a:endParaRPr lang="en-US" altLang="ja-JP" dirty="0" smtClean="0">
              <a:solidFill>
                <a:schemeClr val="tx1"/>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solidFill>
                  <a:schemeClr val="tx1"/>
                </a:solidFill>
                <a:latin typeface="Hiragino Kaku Gothic Pro W3" charset="-128"/>
                <a:ea typeface="Hiragino Kaku Gothic Pro W3" charset="-128"/>
                <a:cs typeface="Hiragino Kaku Gothic Pro W3" charset="-128"/>
              </a:rPr>
              <a:t>中間層</a:t>
            </a:r>
            <a:r>
              <a:rPr lang="ja-JP" altLang="en-US" dirty="0">
                <a:solidFill>
                  <a:schemeClr val="tx1"/>
                </a:solidFill>
                <a:latin typeface="Hiragino Kaku Gothic Pro W3" charset="-128"/>
                <a:ea typeface="Hiragino Kaku Gothic Pro W3" charset="-128"/>
                <a:cs typeface="Hiragino Kaku Gothic Pro W3" charset="-128"/>
              </a:rPr>
              <a:t>のニューロンの数が</a:t>
            </a:r>
            <a:r>
              <a:rPr lang="ja-JP" altLang="en-US" dirty="0" smtClean="0">
                <a:solidFill>
                  <a:schemeClr val="tx1"/>
                </a:solidFill>
                <a:latin typeface="Hiragino Kaku Gothic Pro W3" charset="-128"/>
                <a:ea typeface="Hiragino Kaku Gothic Pro W3" charset="-128"/>
                <a:cs typeface="Hiragino Kaku Gothic Pro W3" charset="-128"/>
              </a:rPr>
              <a:t>少なかった</a:t>
            </a:r>
            <a:endParaRPr lang="en-US" altLang="ja-JP" dirty="0" smtClean="0">
              <a:solidFill>
                <a:schemeClr val="tx1"/>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2" indent="-528637">
              <a:defRPr sz="3600">
                <a:latin typeface="ヒラギノ角ゴ ProN W3"/>
                <a:ea typeface="ヒラギノ角ゴ ProN W3"/>
                <a:cs typeface="ヒラギノ角ゴ ProN W3"/>
                <a:sym typeface="ヒラギノ角ゴ ProN W3"/>
              </a:defRPr>
            </a:pPr>
            <a:r>
              <a:rPr lang="ja-JP" altLang="en-US" dirty="0" smtClean="0">
                <a:solidFill>
                  <a:schemeClr val="accent4"/>
                </a:solidFill>
                <a:latin typeface="Hiragino Kaku Gothic Pro W3" charset="-128"/>
                <a:ea typeface="Hiragino Kaku Gothic Pro W3" charset="-128"/>
                <a:cs typeface="Hiragino Kaku Gothic Pro W3" charset="-128"/>
              </a:rPr>
              <a:t>勾配</a:t>
            </a:r>
            <a:r>
              <a:rPr lang="en-US" altLang="ja-JP" dirty="0" smtClean="0">
                <a:solidFill>
                  <a:schemeClr val="accent4"/>
                </a:solidFill>
                <a:latin typeface="Hiragino Kaku Gothic Pro W3" charset="-128"/>
                <a:ea typeface="Hiragino Kaku Gothic Pro W3" charset="-128"/>
                <a:cs typeface="Hiragino Kaku Gothic Pro W3" charset="-128"/>
              </a:rPr>
              <a:t>(</a:t>
            </a:r>
            <a:r>
              <a:rPr lang="ja-JP" altLang="en-US" dirty="0" smtClean="0">
                <a:solidFill>
                  <a:schemeClr val="accent4"/>
                </a:solidFill>
                <a:latin typeface="Hiragino Kaku Gothic Pro W3" charset="-128"/>
                <a:ea typeface="Hiragino Kaku Gothic Pro W3" charset="-128"/>
                <a:cs typeface="Hiragino Kaku Gothic Pro W3" charset="-128"/>
              </a:rPr>
              <a:t>学習するパラメータの変化度</a:t>
            </a:r>
            <a:r>
              <a:rPr lang="en-US" altLang="ja-JP" dirty="0" smtClean="0">
                <a:solidFill>
                  <a:schemeClr val="accent4"/>
                </a:solidFill>
                <a:latin typeface="Hiragino Kaku Gothic Pro W3" charset="-128"/>
                <a:ea typeface="Hiragino Kaku Gothic Pro W3" charset="-128"/>
                <a:cs typeface="Hiragino Kaku Gothic Pro W3" charset="-128"/>
              </a:rPr>
              <a:t>)</a:t>
            </a:r>
            <a:r>
              <a:rPr lang="ja-JP" altLang="en-US" dirty="0" smtClean="0">
                <a:solidFill>
                  <a:schemeClr val="accent4"/>
                </a:solidFill>
                <a:latin typeface="Hiragino Kaku Gothic Pro W3" charset="-128"/>
                <a:ea typeface="Hiragino Kaku Gothic Pro W3" charset="-128"/>
                <a:cs typeface="Hiragino Kaku Gothic Pro W3" charset="-128"/>
              </a:rPr>
              <a:t>が消失，あるいは爆発を起こす</a:t>
            </a:r>
            <a:endParaRPr lang="en-US" altLang="ja-JP" dirty="0">
              <a:solidFill>
                <a:schemeClr val="accent4"/>
              </a:solidFill>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
        <p:nvSpPr>
          <p:cNvPr id="2" name="下矢印 1"/>
          <p:cNvSpPr/>
          <p:nvPr/>
        </p:nvSpPr>
        <p:spPr>
          <a:xfrm>
            <a:off x="5463309" y="4342245"/>
            <a:ext cx="2078182" cy="2161309"/>
          </a:xfrm>
          <a:prstGeom prst="down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
        <p:nvSpPr>
          <p:cNvPr id="3" name="テキスト ボックス 2"/>
          <p:cNvSpPr txBox="1"/>
          <p:nvPr/>
        </p:nvSpPr>
        <p:spPr>
          <a:xfrm>
            <a:off x="1223818" y="5066392"/>
            <a:ext cx="4239491" cy="7130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0" hangingPunct="0">
              <a:lnSpc>
                <a:spcPct val="100000"/>
              </a:lnSpc>
              <a:spcBef>
                <a:spcPts val="1400"/>
              </a:spcBef>
              <a:spcAft>
                <a:spcPts val="0"/>
              </a:spcAft>
              <a:buClrTx/>
              <a:buSzTx/>
              <a:buFontTx/>
              <a:buNone/>
              <a:tabLst/>
            </a:pPr>
            <a:r>
              <a:rPr kumimoji="0" lang="ja-JP" altLang="en-US"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解決しようとすると</a:t>
            </a:r>
            <a:r>
              <a:rPr kumimoji="0" lang="en-US" altLang="ja-JP" sz="2800" i="0" u="none" strike="noStrike" cap="none" spc="28" normalizeH="0" baseline="0" dirty="0" smtClean="0">
                <a:ln>
                  <a:noFill/>
                </a:ln>
                <a:solidFill>
                  <a:srgbClr val="5C5C5C"/>
                </a:solidFill>
                <a:effectLst/>
                <a:uFillTx/>
                <a:latin typeface="Hiragino Kaku Gothic Pro W3" charset="-128"/>
                <a:ea typeface="Hiragino Kaku Gothic Pro W3" charset="-128"/>
                <a:cs typeface="Hiragino Kaku Gothic Pro W3" charset="-128"/>
                <a:sym typeface="Iowan Old Style"/>
              </a:rPr>
              <a:t>…</a:t>
            </a:r>
            <a:endParaRPr kumimoji="0" lang="ja-JP" altLang="en-US" sz="2800" i="0" u="none" strike="noStrike" cap="none" spc="28" normalizeH="0" baseline="0" dirty="0">
              <a:ln>
                <a:noFill/>
              </a:ln>
              <a:solidFill>
                <a:srgbClr val="5C5C5C"/>
              </a:solidFill>
              <a:effectLst/>
              <a:uFillTx/>
              <a:latin typeface="Hiragino Kaku Gothic Pro W3" charset="-128"/>
              <a:ea typeface="Hiragino Kaku Gothic Pro W3" charset="-128"/>
              <a:cs typeface="Hiragino Kaku Gothic Pro W3" charset="-128"/>
              <a:sym typeface="Iowan Old Style"/>
            </a:endParaRPr>
          </a:p>
        </p:txBody>
      </p:sp>
    </p:spTree>
    <p:extLst>
      <p:ext uri="{BB962C8B-B14F-4D97-AF65-F5344CB8AC3E}">
        <p14:creationId xmlns:p14="http://schemas.microsoft.com/office/powerpoint/2010/main" val="2032946504"/>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normAutofit/>
          </a:bodyPr>
          <a:lstStyle/>
          <a:p>
            <a:pPr marL="998537" lvl="1"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solidFill>
                  <a:schemeClr val="tx1"/>
                </a:solidFill>
                <a:latin typeface="Hiragino Kaku Gothic Pro W3" charset="-128"/>
                <a:ea typeface="Hiragino Kaku Gothic Pro W3" charset="-128"/>
                <a:cs typeface="Hiragino Kaku Gothic Pro W3" charset="-128"/>
              </a:rPr>
              <a:t>より長期にまたがる時間依存性は学習することが</a:t>
            </a:r>
            <a:r>
              <a:rPr lang="en-US" altLang="ja-JP" dirty="0" smtClean="0">
                <a:solidFill>
                  <a:schemeClr val="tx1"/>
                </a:solidFill>
                <a:latin typeface="Hiragino Kaku Gothic Pro W3" charset="-128"/>
                <a:ea typeface="Hiragino Kaku Gothic Pro W3" charset="-128"/>
                <a:cs typeface="Hiragino Kaku Gothic Pro W3" charset="-128"/>
              </a:rPr>
              <a:t/>
            </a:r>
            <a:br>
              <a:rPr lang="en-US" altLang="ja-JP" dirty="0" smtClean="0">
                <a:solidFill>
                  <a:schemeClr val="tx1"/>
                </a:solidFill>
                <a:latin typeface="Hiragino Kaku Gothic Pro W3" charset="-128"/>
                <a:ea typeface="Hiragino Kaku Gothic Pro W3" charset="-128"/>
                <a:cs typeface="Hiragino Kaku Gothic Pro W3" charset="-128"/>
              </a:rPr>
            </a:br>
            <a:r>
              <a:rPr lang="ja-JP" altLang="en-US" dirty="0" smtClean="0">
                <a:solidFill>
                  <a:schemeClr val="tx1"/>
                </a:solidFill>
                <a:latin typeface="Hiragino Kaku Gothic Pro W3" charset="-128"/>
                <a:ea typeface="Hiragino Kaku Gothic Pro W3" charset="-128"/>
                <a:cs typeface="Hiragino Kaku Gothic Pro W3" charset="-128"/>
              </a:rPr>
              <a:t>できない．</a:t>
            </a:r>
            <a:endParaRPr lang="en-US" altLang="ja-JP" dirty="0" smtClean="0">
              <a:solidFill>
                <a:schemeClr val="tx1"/>
              </a:solidFill>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459120237"/>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normAutofit/>
          </a:bodyPr>
          <a:lstStyle/>
          <a:p>
            <a:pPr marL="998537" lvl="1"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r>
              <a:rPr lang="ja-JP" altLang="en-US" dirty="0" smtClean="0">
                <a:solidFill>
                  <a:schemeClr val="tx1"/>
                </a:solidFill>
                <a:latin typeface="Hiragino Kaku Gothic Pro W3" charset="-128"/>
                <a:ea typeface="Hiragino Kaku Gothic Pro W3" charset="-128"/>
                <a:cs typeface="Hiragino Kaku Gothic Pro W3" charset="-128"/>
              </a:rPr>
              <a:t>より長期にまたがる時間依存性は学習することが</a:t>
            </a:r>
            <a:r>
              <a:rPr lang="en-US" altLang="ja-JP" dirty="0" smtClean="0">
                <a:solidFill>
                  <a:schemeClr val="tx1"/>
                </a:solidFill>
                <a:latin typeface="Hiragino Kaku Gothic Pro W3" charset="-128"/>
                <a:ea typeface="Hiragino Kaku Gothic Pro W3" charset="-128"/>
                <a:cs typeface="Hiragino Kaku Gothic Pro W3" charset="-128"/>
              </a:rPr>
              <a:t/>
            </a:r>
            <a:br>
              <a:rPr lang="en-US" altLang="ja-JP" dirty="0" smtClean="0">
                <a:solidFill>
                  <a:schemeClr val="tx1"/>
                </a:solidFill>
                <a:latin typeface="Hiragino Kaku Gothic Pro W3" charset="-128"/>
                <a:ea typeface="Hiragino Kaku Gothic Pro W3" charset="-128"/>
                <a:cs typeface="Hiragino Kaku Gothic Pro W3" charset="-128"/>
              </a:rPr>
            </a:br>
            <a:r>
              <a:rPr lang="ja-JP" altLang="en-US" dirty="0" smtClean="0">
                <a:solidFill>
                  <a:schemeClr val="tx1"/>
                </a:solidFill>
                <a:latin typeface="Hiragino Kaku Gothic Pro W3" charset="-128"/>
                <a:ea typeface="Hiragino Kaku Gothic Pro W3" charset="-128"/>
                <a:cs typeface="Hiragino Kaku Gothic Pro W3" charset="-128"/>
              </a:rPr>
              <a:t>できない．</a:t>
            </a:r>
            <a:endParaRPr lang="en-US" altLang="ja-JP" dirty="0" smtClean="0">
              <a:solidFill>
                <a:schemeClr val="tx1"/>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a:solidFill>
                <a:schemeClr val="accent4"/>
              </a:solidFill>
              <a:latin typeface="Hiragino Kaku Gothic Pro W3" charset="-128"/>
              <a:ea typeface="Hiragino Kaku Gothic Pro W3" charset="-128"/>
              <a:cs typeface="Hiragino Kaku Gothic Pro W3" charset="-128"/>
            </a:endParaRPr>
          </a:p>
          <a:p>
            <a:pPr marL="998537" lvl="1" indent="-528637">
              <a:defRPr sz="3600">
                <a:latin typeface="ヒラギノ角ゴ ProN W3"/>
                <a:ea typeface="ヒラギノ角ゴ ProN W3"/>
                <a:cs typeface="ヒラギノ角ゴ ProN W3"/>
                <a:sym typeface="ヒラギノ角ゴ ProN W3"/>
              </a:defRPr>
            </a:pPr>
            <a:endParaRPr lang="en-US" altLang="ja-JP" dirty="0" smtClean="0">
              <a:solidFill>
                <a:schemeClr val="accent4"/>
              </a:solidFill>
              <a:latin typeface="Hiragino Kaku Gothic Pro W3" charset="-128"/>
              <a:ea typeface="Hiragino Kaku Gothic Pro W3" charset="-128"/>
              <a:cs typeface="Hiragino Kaku Gothic Pro W3" charset="-128"/>
            </a:endParaRPr>
          </a:p>
          <a:p>
            <a:pPr marL="469900" lvl="1" indent="0" algn="ctr">
              <a:buNone/>
              <a:defRPr sz="3600">
                <a:latin typeface="ヒラギノ角ゴ ProN W3"/>
                <a:ea typeface="ヒラギノ角ゴ ProN W3"/>
                <a:cs typeface="ヒラギノ角ゴ ProN W3"/>
                <a:sym typeface="ヒラギノ角ゴ ProN W3"/>
              </a:defRPr>
            </a:pPr>
            <a:r>
              <a:rPr lang="ja-JP" altLang="en-US" dirty="0">
                <a:latin typeface="Hiragino Kaku Gothic Pro W3" charset="-128"/>
                <a:ea typeface="Hiragino Kaku Gothic Pro W3" charset="-128"/>
                <a:cs typeface="Hiragino Kaku Gothic Pro W3" charset="-128"/>
              </a:rPr>
              <a:t>より長い時間を遡ることのできる</a:t>
            </a:r>
            <a:r>
              <a:rPr lang="en-US" altLang="ja-JP" dirty="0">
                <a:latin typeface="Hiragino Kaku Gothic Pro W3" charset="-128"/>
                <a:ea typeface="Hiragino Kaku Gothic Pro W3" charset="-128"/>
                <a:cs typeface="Hiragino Kaku Gothic Pro W3" charset="-128"/>
              </a:rPr>
              <a:t>RNN</a:t>
            </a:r>
            <a:r>
              <a:rPr lang="ja-JP" altLang="en-US" dirty="0">
                <a:latin typeface="Hiragino Kaku Gothic Pro W3" charset="-128"/>
                <a:ea typeface="Hiragino Kaku Gothic Pro W3" charset="-128"/>
                <a:cs typeface="Hiragino Kaku Gothic Pro W3" charset="-128"/>
              </a:rPr>
              <a:t>のモデル</a:t>
            </a:r>
            <a:r>
              <a:rPr lang="en-US" altLang="ja-JP" dirty="0" smtClean="0">
                <a:solidFill>
                  <a:schemeClr val="accent4"/>
                </a:solidFill>
                <a:latin typeface="Hiragino Kaku Gothic Pro W3" charset="-128"/>
                <a:ea typeface="Hiragino Kaku Gothic Pro W3" charset="-128"/>
                <a:cs typeface="Hiragino Kaku Gothic Pro W3" charset="-128"/>
              </a:rPr>
              <a:t>LSTM(Long Short-Term Memory)</a:t>
            </a:r>
            <a:r>
              <a:rPr lang="ja-JP" altLang="en-US" dirty="0" smtClean="0">
                <a:solidFill>
                  <a:schemeClr val="tx1"/>
                </a:solidFill>
                <a:latin typeface="Hiragino Kaku Gothic Pro W3" charset="-128"/>
                <a:ea typeface="Hiragino Kaku Gothic Pro W3" charset="-128"/>
                <a:cs typeface="Hiragino Kaku Gothic Pro W3" charset="-128"/>
              </a:rPr>
              <a:t>の導入</a:t>
            </a:r>
            <a:r>
              <a:rPr lang="en-US" altLang="ja-JP" dirty="0" smtClean="0">
                <a:solidFill>
                  <a:schemeClr val="tx1"/>
                </a:solidFill>
                <a:latin typeface="Hiragino Kaku Gothic Pro W3" charset="-128"/>
                <a:ea typeface="Hiragino Kaku Gothic Pro W3" charset="-128"/>
                <a:cs typeface="Hiragino Kaku Gothic Pro W3" charset="-128"/>
              </a:rPr>
              <a:t> </a:t>
            </a: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考察</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結果</a:t>
            </a:r>
            <a:endParaRPr lang="en-US" dirty="0" smtClean="0">
              <a:latin typeface="Hiragino Kaku Gothic Pro W3" charset="-128"/>
              <a:ea typeface="Hiragino Kaku Gothic Pro W3" charset="-128"/>
              <a:cs typeface="Hiragino Kaku Gothic Pro W3" charset="-128"/>
            </a:endParaRPr>
          </a:p>
        </p:txBody>
      </p:sp>
      <p:sp>
        <p:nvSpPr>
          <p:cNvPr id="4" name="ストライプ矢印 3"/>
          <p:cNvSpPr/>
          <p:nvPr/>
        </p:nvSpPr>
        <p:spPr>
          <a:xfrm rot="5400000">
            <a:off x="5507759" y="4413827"/>
            <a:ext cx="1989281" cy="2018146"/>
          </a:xfrm>
          <a:prstGeom prst="stripedRightArrow">
            <a:avLst/>
          </a:prstGeom>
          <a:solidFill>
            <a:schemeClr val="accent1">
              <a:hueOff val="-522454"/>
              <a:satOff val="1153"/>
              <a:lumOff val="13444"/>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FFFFFF"/>
              </a:solidFill>
              <a:effectLst/>
              <a:uFillTx/>
              <a:latin typeface="DIN Alternate"/>
              <a:ea typeface="DIN Alternate"/>
              <a:cs typeface="DIN Alternate"/>
              <a:sym typeface="DIN Alternate"/>
            </a:endParaRPr>
          </a:p>
        </p:txBody>
      </p:sp>
    </p:spTree>
    <p:extLst>
      <p:ext uri="{BB962C8B-B14F-4D97-AF65-F5344CB8AC3E}">
        <p14:creationId xmlns:p14="http://schemas.microsoft.com/office/powerpoint/2010/main" val="185477351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9" name="Fractal.png" descr="Fractal.png"/>
          <p:cNvPicPr>
            <a:picLocks noGrp="1" noChangeAspect="1"/>
          </p:cNvPicPr>
          <p:nvPr>
            <p:ph type="pic" idx="13"/>
          </p:nvPr>
        </p:nvPicPr>
        <p:blipFill>
          <a:blip r:embed="rId2">
            <a:extLst/>
          </a:blip>
          <a:srcRect l="13" r="88763"/>
          <a:stretch>
            <a:fillRect/>
          </a:stretch>
        </p:blipFill>
        <p:spPr>
          <a:prstGeom prst="rect">
            <a:avLst/>
          </a:prstGeom>
        </p:spPr>
      </p:pic>
      <p:sp>
        <p:nvSpPr>
          <p:cNvPr id="520" name="線"/>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521" name="まとめ"/>
          <p:cNvSpPr txBox="1">
            <a:spLocks noGrp="1"/>
          </p:cNvSpPr>
          <p:nvPr>
            <p:ph type="title"/>
          </p:nvPr>
        </p:nvSpPr>
        <p:spPr>
          <a:xfrm>
            <a:off x="571499" y="395759"/>
            <a:ext cx="6451601" cy="7213601"/>
          </a:xfrm>
          <a:prstGeom prst="rect">
            <a:avLst/>
          </a:prstGeom>
        </p:spPr>
        <p:txBody>
          <a:bodyPr/>
          <a:lstStyle>
            <a:lvl1pPr>
              <a:defRPr sz="4800">
                <a:latin typeface="ヒラギノ角ゴ Pro W3"/>
                <a:ea typeface="ヒラギノ角ゴ Pro W3"/>
                <a:cs typeface="ヒラギノ角ゴ Pro W3"/>
                <a:sym typeface="ヒラギノ角ゴ Pro W3"/>
              </a:defRPr>
            </a:lvl1pPr>
          </a:lstStyle>
          <a:p>
            <a:r>
              <a:t> まとめ</a:t>
            </a:r>
          </a:p>
        </p:txBody>
      </p:sp>
      <p:sp>
        <p:nvSpPr>
          <p:cNvPr id="522" name="本プロジェクトの目標と目的…"/>
          <p:cNvSpPr txBox="1">
            <a:spLocks noGrp="1"/>
          </p:cNvSpPr>
          <p:nvPr>
            <p:ph type="body" sz="quarter" idx="1"/>
          </p:nvPr>
        </p:nvSpPr>
        <p:spPr>
          <a:xfrm>
            <a:off x="105792" y="81075"/>
            <a:ext cx="5397501" cy="4071498"/>
          </a:xfrm>
          <a:prstGeom prst="rect">
            <a:avLst/>
          </a:prstGeom>
        </p:spPr>
        <p:txBody>
          <a:bodyPr/>
          <a:lstStyle/>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本プロジェクトの目標と目的</a:t>
            </a:r>
            <a:endParaRPr dirty="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a:t>学習システムの概要</a:t>
            </a: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lang="ja-JP" altLang="en-US" dirty="0" smtClean="0"/>
              <a:t>結果</a:t>
            </a:r>
            <a:endParaRPr lang="en-US" altLang="ja-JP" dirty="0" smtClean="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solidFill>
                  <a:schemeClr val="accent4"/>
                </a:solidFill>
              </a:rPr>
              <a:t>まとめ</a:t>
            </a:r>
            <a:endParaRPr dirty="0">
              <a:solidFill>
                <a:schemeClr val="accent4"/>
              </a:solidFill>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基本的な</a:t>
            </a:r>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の実装をすることができた．</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アドリブ自動生成のための入力データの作成ができた．</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83899164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より長い時間を遡ることのできる</a:t>
            </a:r>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のモデル</a:t>
            </a:r>
            <a:r>
              <a:rPr lang="en-US" altLang="ja-JP" dirty="0" smtClean="0">
                <a:latin typeface="Hiragino Kaku Gothic Pro W3" charset="-128"/>
                <a:ea typeface="Hiragino Kaku Gothic Pro W3" charset="-128"/>
                <a:cs typeface="Hiragino Kaku Gothic Pro W3" charset="-128"/>
              </a:rPr>
              <a:t>(LSTM)</a:t>
            </a:r>
            <a:r>
              <a:rPr lang="ja-JP" altLang="en-US" dirty="0" smtClean="0">
                <a:latin typeface="Hiragino Kaku Gothic Pro W3" charset="-128"/>
                <a:ea typeface="Hiragino Kaku Gothic Pro W3" charset="-128"/>
                <a:cs typeface="Hiragino Kaku Gothic Pro W3" charset="-128"/>
              </a:rPr>
              <a:t>の導入，実装</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生成した楽曲がマイルス・デイビスとチャーリー・パーカーの特徴を模倣しているかどうかの検定</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課題</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24354229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音楽理論を学ぶことができた．</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en-US" altLang="ja-JP" dirty="0" smtClean="0">
                <a:latin typeface="Hiragino Kaku Gothic Pro W3" charset="-128"/>
                <a:ea typeface="Hiragino Kaku Gothic Pro W3" charset="-128"/>
                <a:cs typeface="Hiragino Kaku Gothic Pro W3" charset="-128"/>
              </a:rPr>
              <a:t>Python</a:t>
            </a:r>
            <a:r>
              <a:rPr lang="ja-JP" altLang="en-US" dirty="0" smtClean="0">
                <a:latin typeface="Hiragino Kaku Gothic Pro W3" charset="-128"/>
                <a:ea typeface="Hiragino Kaku Gothic Pro W3" charset="-128"/>
                <a:cs typeface="Hiragino Kaku Gothic Pro W3" charset="-128"/>
              </a:rPr>
              <a:t>の基本的な技術を身につけることができた．</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ニューラルネットワークや</a:t>
            </a:r>
            <a:r>
              <a:rPr lang="en-US" altLang="ja-JP" dirty="0" smtClean="0">
                <a:latin typeface="Hiragino Kaku Gothic Pro W3" charset="-128"/>
                <a:ea typeface="Hiragino Kaku Gothic Pro W3" charset="-128"/>
                <a:cs typeface="Hiragino Kaku Gothic Pro W3" charset="-128"/>
              </a:rPr>
              <a:t>RNN</a:t>
            </a:r>
            <a:r>
              <a:rPr lang="ja-JP" altLang="en-US" dirty="0" smtClean="0">
                <a:latin typeface="Hiragino Kaku Gothic Pro W3" charset="-128"/>
                <a:ea typeface="Hiragino Kaku Gothic Pro W3" charset="-128"/>
                <a:cs typeface="Hiragino Kaku Gothic Pro W3" charset="-128"/>
              </a:rPr>
              <a:t>の基本動作を理解することができた．</a:t>
            </a: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プロジェクト学習を通して</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lang="en-US" dirty="0" smtClean="0">
              <a:latin typeface="Hiragino Kaku Gothic Pro W3" charset="-128"/>
              <a:ea typeface="Hiragino Kaku Gothic Pro W3" charset="-128"/>
              <a:cs typeface="Hiragino Kaku Gothic Pro W3" charset="-128"/>
            </a:endParaRPr>
          </a:p>
        </p:txBody>
      </p:sp>
    </p:spTree>
    <p:extLst>
      <p:ext uri="{BB962C8B-B14F-4D97-AF65-F5344CB8AC3E}">
        <p14:creationId xmlns:p14="http://schemas.microsoft.com/office/powerpoint/2010/main" val="1397080897"/>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a:t>
            </a:r>
            <a:r>
              <a:rPr lang="en-US" altLang="ja-JP" dirty="0" smtClean="0">
                <a:latin typeface="Hiragino Kaku Gothic Pro W3" charset="-128"/>
                <a:ea typeface="Hiragino Kaku Gothic Pro W3" charset="-128"/>
                <a:cs typeface="Hiragino Kaku Gothic Pro W3" charset="-128"/>
              </a:rPr>
              <a:t>Charlie </a:t>
            </a:r>
            <a:r>
              <a:rPr lang="en-US" altLang="ja-JP" dirty="0">
                <a:latin typeface="Hiragino Kaku Gothic Pro W3" charset="-128"/>
                <a:ea typeface="Hiragino Kaku Gothic Pro W3" charset="-128"/>
                <a:cs typeface="Hiragino Kaku Gothic Pro W3" charset="-128"/>
              </a:rPr>
              <a:t>Parker </a:t>
            </a:r>
            <a:r>
              <a:rPr lang="en-US" altLang="ja-JP" dirty="0" err="1">
                <a:latin typeface="Hiragino Kaku Gothic Pro W3" charset="-128"/>
                <a:ea typeface="Hiragino Kaku Gothic Pro W3" charset="-128"/>
                <a:cs typeface="Hiragino Kaku Gothic Pro W3" charset="-128"/>
              </a:rPr>
              <a:t>Omnibook</a:t>
            </a:r>
            <a:r>
              <a:rPr lang="en-US" altLang="ja-JP" dirty="0">
                <a:latin typeface="Hiragino Kaku Gothic Pro W3" charset="-128"/>
                <a:ea typeface="Hiragino Kaku Gothic Pro W3" charset="-128"/>
                <a:cs typeface="Hiragino Kaku Gothic Pro W3" charset="-128"/>
              </a:rPr>
              <a:t>: For </a:t>
            </a:r>
            <a:r>
              <a:rPr lang="en-US" altLang="ja-JP" dirty="0" smtClean="0">
                <a:latin typeface="Hiragino Kaku Gothic Pro W3" charset="-128"/>
                <a:ea typeface="Hiragino Kaku Gothic Pro W3" charset="-128"/>
                <a:cs typeface="Hiragino Kaku Gothic Pro W3" charset="-128"/>
              </a:rPr>
              <a:t>C</a:t>
            </a:r>
            <a:r>
              <a:rPr lang="ja-JP" altLang="en-US" dirty="0" smtClean="0">
                <a:latin typeface="Hiragino Kaku Gothic Pro W3" charset="-128"/>
                <a:ea typeface="Hiragino Kaku Gothic Pro W3" charset="-128"/>
                <a:cs typeface="Hiragino Kaku Gothic Pro W3" charset="-128"/>
              </a:rPr>
              <a:t>　</a:t>
            </a:r>
            <a:r>
              <a:rPr lang="en-US" altLang="ja-JP" dirty="0" smtClean="0">
                <a:latin typeface="Hiragino Kaku Gothic Pro W3" charset="-128"/>
                <a:ea typeface="Hiragino Kaku Gothic Pro W3" charset="-128"/>
                <a:cs typeface="Hiragino Kaku Gothic Pro W3" charset="-128"/>
              </a:rPr>
              <a:t>Instruments</a:t>
            </a:r>
            <a:r>
              <a:rPr lang="en-US" altLang="ja-JP" dirty="0">
                <a:latin typeface="Hiragino Kaku Gothic Pro W3" charset="-128"/>
                <a:ea typeface="Hiragino Kaku Gothic Pro W3" charset="-128"/>
                <a:cs typeface="Hiragino Kaku Gothic Pro W3" charset="-128"/>
              </a:rPr>
              <a:t>.(Treble Clef Version</a:t>
            </a:r>
            <a:r>
              <a:rPr lang="en-US" altLang="ja-JP" dirty="0" smtClean="0">
                <a:latin typeface="Hiragino Kaku Gothic Pro W3" charset="-128"/>
                <a:ea typeface="Hiragino Kaku Gothic Pro W3" charset="-128"/>
                <a:cs typeface="Hiragino Kaku Gothic Pro W3" charset="-128"/>
              </a:rPr>
              <a:t>)</a:t>
            </a:r>
            <a:r>
              <a:rPr lang="ja-JP" altLang="en-US" dirty="0" smtClean="0">
                <a:latin typeface="Hiragino Kaku Gothic Pro W3" charset="-128"/>
                <a:ea typeface="Hiragino Kaku Gothic Pro W3" charset="-128"/>
                <a:cs typeface="Hiragino Kaku Gothic Pro W3" charset="-128"/>
              </a:rPr>
              <a:t>」</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a:t>
            </a:r>
            <a:r>
              <a:rPr lang="en-US" altLang="ja-JP" dirty="0" smtClean="0">
                <a:latin typeface="Hiragino Kaku Gothic Pro W3" charset="-128"/>
                <a:ea typeface="Hiragino Kaku Gothic Pro W3" charset="-128"/>
                <a:cs typeface="Hiragino Kaku Gothic Pro W3" charset="-128"/>
              </a:rPr>
              <a:t>Miles </a:t>
            </a:r>
            <a:r>
              <a:rPr lang="en-US" altLang="ja-JP" dirty="0">
                <a:latin typeface="Hiragino Kaku Gothic Pro W3" charset="-128"/>
                <a:ea typeface="Hiragino Kaku Gothic Pro W3" charset="-128"/>
                <a:cs typeface="Hiragino Kaku Gothic Pro W3" charset="-128"/>
              </a:rPr>
              <a:t>Davis </a:t>
            </a:r>
            <a:r>
              <a:rPr lang="en-US" altLang="ja-JP" dirty="0" err="1">
                <a:latin typeface="Hiragino Kaku Gothic Pro W3" charset="-128"/>
                <a:ea typeface="Hiragino Kaku Gothic Pro W3" charset="-128"/>
                <a:cs typeface="Hiragino Kaku Gothic Pro W3" charset="-128"/>
              </a:rPr>
              <a:t>Omnibook</a:t>
            </a:r>
            <a:r>
              <a:rPr lang="en-US" altLang="ja-JP" dirty="0">
                <a:latin typeface="Hiragino Kaku Gothic Pro W3" charset="-128"/>
                <a:ea typeface="Hiragino Kaku Gothic Pro W3" charset="-128"/>
                <a:cs typeface="Hiragino Kaku Gothic Pro W3" charset="-128"/>
              </a:rPr>
              <a:t>: For C </a:t>
            </a:r>
            <a:r>
              <a:rPr lang="en-US" altLang="ja-JP" dirty="0" smtClean="0">
                <a:latin typeface="Hiragino Kaku Gothic Pro W3" charset="-128"/>
                <a:ea typeface="Hiragino Kaku Gothic Pro W3" charset="-128"/>
                <a:cs typeface="Hiragino Kaku Gothic Pro W3" charset="-128"/>
              </a:rPr>
              <a:t>Instruments</a:t>
            </a:r>
            <a:r>
              <a:rPr lang="ja-JP" altLang="en-US" dirty="0" smtClean="0">
                <a:latin typeface="Hiragino Kaku Gothic Pro W3" charset="-128"/>
                <a:ea typeface="Hiragino Kaku Gothic Pro W3" charset="-128"/>
                <a:cs typeface="Hiragino Kaku Gothic Pro W3" charset="-128"/>
              </a:rPr>
              <a:t>」</a:t>
            </a: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kumimoji="1" lang="ja-JP" altLang="en-US" dirty="0" smtClean="0"/>
              <a:t>「ドレミ</a:t>
            </a:r>
            <a:r>
              <a:rPr kumimoji="1" lang="ja-JP" altLang="en-US" dirty="0"/>
              <a:t>で覚えるジャズ・アドリブの法則</a:t>
            </a:r>
            <a:r>
              <a:rPr kumimoji="1" lang="ja-JP" altLang="en-US" dirty="0" smtClean="0"/>
              <a:t>」</a:t>
            </a:r>
            <a:r>
              <a:rPr kumimoji="1" lang="en-US" altLang="ja-JP" dirty="0" smtClean="0"/>
              <a:t/>
            </a:r>
            <a:br>
              <a:rPr kumimoji="1" lang="en-US" altLang="ja-JP" dirty="0" smtClean="0"/>
            </a:br>
            <a:r>
              <a:rPr kumimoji="1" lang="ja-JP" altLang="en-US" dirty="0" smtClean="0"/>
              <a:t>加度 </a:t>
            </a:r>
            <a:r>
              <a:rPr kumimoji="1" lang="ja-JP" altLang="en-US" dirty="0"/>
              <a:t>克紘</a:t>
            </a:r>
            <a:r>
              <a:rPr kumimoji="1" lang="en-US" altLang="ja-JP" dirty="0"/>
              <a:t>(</a:t>
            </a:r>
            <a:r>
              <a:rPr kumimoji="1" lang="ja-JP" altLang="en-US" dirty="0"/>
              <a:t>著</a:t>
            </a:r>
            <a:r>
              <a:rPr kumimoji="1" lang="en-US" altLang="ja-JP" dirty="0" smtClean="0"/>
              <a:t>)</a:t>
            </a:r>
          </a:p>
          <a:p>
            <a:pPr marL="528637" indent="-528637">
              <a:defRPr sz="3600">
                <a:latin typeface="ヒラギノ角ゴ ProN W3"/>
                <a:ea typeface="ヒラギノ角ゴ ProN W3"/>
                <a:cs typeface="ヒラギノ角ゴ ProN W3"/>
                <a:sym typeface="ヒラギノ角ゴ ProN W3"/>
              </a:defRPr>
            </a:pPr>
            <a:endParaRPr kumimoji="1"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参考文献</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lang="en-US" dirty="0" smtClean="0">
              <a:latin typeface="Hiragino Kaku Gothic Pro W3" charset="-128"/>
              <a:ea typeface="Hiragino Kaku Gothic Pro W3" charset="-128"/>
              <a:cs typeface="Hiragino Kaku Gothic Pro W3" charset="-128"/>
            </a:endParaRPr>
          </a:p>
        </p:txBody>
      </p:sp>
      <p:pic>
        <p:nvPicPr>
          <p:cNvPr id="8" name="図 7">
            <a:extLst>
              <a:ext uri="{FF2B5EF4-FFF2-40B4-BE49-F238E27FC236}">
                <a16:creationId xmlns="" xmlns:a16="http://schemas.microsoft.com/office/drawing/2014/main" id="{52A7C69B-C8F4-47A8-81B8-5FB0921BC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255" y="5383896"/>
            <a:ext cx="2915327" cy="3887103"/>
          </a:xfrm>
          <a:prstGeom prst="rect">
            <a:avLst/>
          </a:prstGeom>
        </p:spPr>
      </p:pic>
      <p:pic>
        <p:nvPicPr>
          <p:cNvPr id="10" name="図 9">
            <a:extLst>
              <a:ext uri="{FF2B5EF4-FFF2-40B4-BE49-F238E27FC236}">
                <a16:creationId xmlns="" xmlns:a16="http://schemas.microsoft.com/office/drawing/2014/main" id="{45A51221-3BEB-474B-9782-5BC182D2D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38663" y="5383897"/>
            <a:ext cx="2927474" cy="3887102"/>
          </a:xfrm>
          <a:prstGeom prst="rect">
            <a:avLst/>
          </a:prstGeom>
        </p:spPr>
      </p:pic>
      <p:pic>
        <p:nvPicPr>
          <p:cNvPr id="11" name="図 10">
            <a:extLst>
              <a:ext uri="{FF2B5EF4-FFF2-40B4-BE49-F238E27FC236}">
                <a16:creationId xmlns="" xmlns:a16="http://schemas.microsoft.com/office/drawing/2014/main" id="{9F5DC929-6A64-430A-871D-D0CCB59E2E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8218" y="5222944"/>
            <a:ext cx="2776678" cy="3933755"/>
          </a:xfrm>
          <a:prstGeom prst="rect">
            <a:avLst/>
          </a:prstGeom>
        </p:spPr>
      </p:pic>
    </p:spTree>
    <p:extLst>
      <p:ext uri="{BB962C8B-B14F-4D97-AF65-F5344CB8AC3E}">
        <p14:creationId xmlns:p14="http://schemas.microsoft.com/office/powerpoint/2010/main" val="43850294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アルペジオ :  コードの構成音のみで構成された上昇、下降フレー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r>
              <a:rPr lang="ja-JP" altLang="en-US" sz="3600" dirty="0" smtClean="0">
                <a:latin typeface="Hiragino Kaku Gothic Pro W3" charset="-128"/>
                <a:ea typeface="Hiragino Kaku Gothic Pro W3" charset="-128"/>
                <a:cs typeface="Hiragino Kaku Gothic Pro W3" charset="-128"/>
                <a:sym typeface="ヒラギノ角ゴ ProN W3"/>
              </a:rPr>
              <a:t>「</a:t>
            </a:r>
            <a:r>
              <a:rPr lang="ja-JP" altLang="en-US" sz="3600" dirty="0" smtClean="0">
                <a:sym typeface="ヒラギノ角ゴ ProN W3"/>
              </a:rPr>
              <a:t>詳解 </a:t>
            </a:r>
            <a:r>
              <a:rPr lang="ja-JP" altLang="en-US" sz="3600" dirty="0">
                <a:sym typeface="ヒラギノ角ゴ ProN W3"/>
              </a:rPr>
              <a:t>ディープラーニング　</a:t>
            </a:r>
            <a:r>
              <a:rPr lang="en-US" altLang="ja-JP" sz="3600" dirty="0" err="1">
                <a:sym typeface="ヒラギノ角ゴ ProN W3"/>
              </a:rPr>
              <a:t>TensorFlow</a:t>
            </a:r>
            <a:r>
              <a:rPr lang="ja-JP" altLang="en-US" sz="3600" dirty="0">
                <a:sym typeface="ヒラギノ角ゴ ProN W3"/>
              </a:rPr>
              <a:t>・</a:t>
            </a:r>
            <a:r>
              <a:rPr lang="en-US" altLang="ja-JP" sz="3600" dirty="0" err="1">
                <a:sym typeface="ヒラギノ角ゴ ProN W3"/>
              </a:rPr>
              <a:t>Keras</a:t>
            </a:r>
            <a:r>
              <a:rPr lang="ja-JP" altLang="en-US" sz="3600" dirty="0">
                <a:sym typeface="ヒラギノ角ゴ ProN W3"/>
              </a:rPr>
              <a:t>による時系列データ</a:t>
            </a:r>
            <a:r>
              <a:rPr lang="ja-JP" altLang="en-US" sz="3600" dirty="0" smtClean="0">
                <a:sym typeface="ヒラギノ角ゴ ProN W3"/>
              </a:rPr>
              <a:t>処理」</a:t>
            </a:r>
            <a:r>
              <a:rPr lang="ja-JP" altLang="en-US" sz="3600" dirty="0">
                <a:sym typeface="ヒラギノ角ゴ ProN W3"/>
              </a:rPr>
              <a:t>巣籠 悠輔 </a:t>
            </a:r>
            <a:r>
              <a:rPr lang="en-US" altLang="ja-JP" sz="3600" dirty="0">
                <a:sym typeface="ヒラギノ角ゴ ProN W3"/>
              </a:rPr>
              <a:t>(</a:t>
            </a:r>
            <a:r>
              <a:rPr lang="ja-JP" altLang="en-US" sz="3600" dirty="0">
                <a:sym typeface="ヒラギノ角ゴ ProN W3"/>
              </a:rPr>
              <a:t>著</a:t>
            </a:r>
            <a:r>
              <a:rPr lang="en-US" altLang="ja-JP" sz="3600" dirty="0" smtClean="0">
                <a:sym typeface="ヒラギノ角ゴ ProN W3"/>
              </a:rPr>
              <a:t>)</a:t>
            </a:r>
            <a:endParaRPr lang="en-US" altLang="ja-JP" sz="3600" dirty="0">
              <a:sym typeface="ヒラギノ角ゴ ProN W3"/>
            </a:endParaRPr>
          </a:p>
          <a:p>
            <a:pPr marL="528637" indent="-528637">
              <a:defRPr sz="3600">
                <a:latin typeface="ヒラギノ角ゴ ProN W3"/>
                <a:ea typeface="ヒラギノ角ゴ ProN W3"/>
                <a:cs typeface="ヒラギノ角ゴ ProN W3"/>
                <a:sym typeface="ヒラギノ角ゴ ProN W3"/>
              </a:defRPr>
            </a:pPr>
            <a:r>
              <a:rPr lang="ja-JP" altLang="en-US" dirty="0" smtClean="0">
                <a:latin typeface="Hiragino Kaku Gothic Pro W3" charset="-128"/>
                <a:ea typeface="Hiragino Kaku Gothic Pro W3" charset="-128"/>
                <a:cs typeface="Hiragino Kaku Gothic Pro W3" charset="-128"/>
              </a:rPr>
              <a:t>「</a:t>
            </a:r>
            <a:r>
              <a:rPr lang="ja-JP" altLang="en-US" dirty="0">
                <a:latin typeface="Hiragino Kaku Gothic Pro W3" charset="-128"/>
                <a:ea typeface="Hiragino Kaku Gothic Pro W3" charset="-128"/>
                <a:cs typeface="Hiragino Kaku Gothic Pro W3" charset="-128"/>
              </a:rPr>
              <a:t>ゼロから作る</a:t>
            </a:r>
            <a:r>
              <a:rPr lang="en-US" altLang="ja-JP" dirty="0">
                <a:latin typeface="Hiragino Kaku Gothic Pro W3" charset="-128"/>
                <a:ea typeface="Hiragino Kaku Gothic Pro W3" charset="-128"/>
                <a:cs typeface="Hiragino Kaku Gothic Pro W3" charset="-128"/>
              </a:rPr>
              <a:t>Deep </a:t>
            </a:r>
            <a:r>
              <a:rPr lang="en-US" altLang="ja-JP" dirty="0" smtClean="0">
                <a:latin typeface="Hiragino Kaku Gothic Pro W3" charset="-128"/>
                <a:ea typeface="Hiragino Kaku Gothic Pro W3" charset="-128"/>
                <a:cs typeface="Hiragino Kaku Gothic Pro W3" charset="-128"/>
              </a:rPr>
              <a:t>Learning――</a:t>
            </a:r>
            <a:r>
              <a:rPr lang="en-US" altLang="ja-JP" dirty="0">
                <a:latin typeface="Hiragino Kaku Gothic Pro W3" charset="-128"/>
                <a:ea typeface="Hiragino Kaku Gothic Pro W3" charset="-128"/>
                <a:cs typeface="Hiragino Kaku Gothic Pro W3" charset="-128"/>
              </a:rPr>
              <a:t>Python</a:t>
            </a:r>
            <a:r>
              <a:rPr lang="ja-JP" altLang="en-US" dirty="0">
                <a:latin typeface="Hiragino Kaku Gothic Pro W3" charset="-128"/>
                <a:ea typeface="Hiragino Kaku Gothic Pro W3" charset="-128"/>
                <a:cs typeface="Hiragino Kaku Gothic Pro W3" charset="-128"/>
              </a:rPr>
              <a:t>で学ぶディープラーニングの理論と</a:t>
            </a:r>
            <a:r>
              <a:rPr lang="ja-JP" altLang="en-US" dirty="0" smtClean="0">
                <a:latin typeface="Hiragino Kaku Gothic Pro W3" charset="-128"/>
                <a:ea typeface="Hiragino Kaku Gothic Pro W3" charset="-128"/>
                <a:cs typeface="Hiragino Kaku Gothic Pro W3" charset="-128"/>
              </a:rPr>
              <a:t>実装」</a:t>
            </a:r>
            <a:r>
              <a:rPr lang="ja-JP" altLang="en-US" sz="3600" dirty="0">
                <a:sym typeface="ヒラギノ角ゴ ProN W3"/>
              </a:rPr>
              <a:t>斎藤 </a:t>
            </a:r>
            <a:r>
              <a:rPr lang="ja-JP" altLang="en-US" sz="3600" dirty="0" smtClean="0">
                <a:sym typeface="ヒラギノ角ゴ ProN W3"/>
              </a:rPr>
              <a:t>康毅（著）</a:t>
            </a:r>
            <a:endParaRPr lang="ja-JP" altLang="en-US" sz="3600" dirty="0">
              <a:sym typeface="ヒラギノ角ゴ ProN W3"/>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endParaRPr lang="en-US" altLang="ja-JP" dirty="0" smtClean="0">
              <a:latin typeface="Hiragino Kaku Gothic Pro W3" charset="-128"/>
              <a:ea typeface="Hiragino Kaku Gothic Pro W3" charset="-128"/>
              <a:cs typeface="Hiragino Kaku Gothic Pro W3" charset="-128"/>
            </a:endParaRPr>
          </a:p>
        </p:txBody>
      </p:sp>
      <p:sp>
        <p:nvSpPr>
          <p:cNvPr id="191"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92" name="音型分析に用いた音楽理論(2)"/>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参考文献</a:t>
            </a:r>
            <a:endParaRPr dirty="0">
              <a:latin typeface="Hiragino Kaku Gothic Pro W3" charset="-128"/>
              <a:ea typeface="Hiragino Kaku Gothic Pro W3" charset="-128"/>
              <a:cs typeface="Hiragino Kaku Gothic Pro W3" charset="-128"/>
            </a:endParaRPr>
          </a:p>
        </p:txBody>
      </p:sp>
      <p:sp>
        <p:nvSpPr>
          <p:cNvPr id="9"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まとめ</a:t>
            </a:r>
            <a:endParaRPr lang="en-US" dirty="0" smtClean="0">
              <a:latin typeface="Hiragino Kaku Gothic Pro W3" charset="-128"/>
              <a:ea typeface="Hiragino Kaku Gothic Pro W3" charset="-128"/>
              <a:cs typeface="Hiragino Kaku Gothic Pro W3" charset="-128"/>
            </a:endParaRPr>
          </a:p>
        </p:txBody>
      </p:sp>
      <p:pic>
        <p:nvPicPr>
          <p:cNvPr id="2" name="図 1"/>
          <p:cNvPicPr>
            <a:picLocks noChangeAspect="1"/>
          </p:cNvPicPr>
          <p:nvPr/>
        </p:nvPicPr>
        <p:blipFill>
          <a:blip r:embed="rId3"/>
          <a:stretch>
            <a:fillRect/>
          </a:stretch>
        </p:blipFill>
        <p:spPr>
          <a:xfrm>
            <a:off x="7206082" y="5049362"/>
            <a:ext cx="2825377" cy="3993038"/>
          </a:xfrm>
          <a:prstGeom prst="rect">
            <a:avLst/>
          </a:prstGeom>
        </p:spPr>
      </p:pic>
      <p:pic>
        <p:nvPicPr>
          <p:cNvPr id="3" name="図 2"/>
          <p:cNvPicPr>
            <a:picLocks noChangeAspect="1"/>
          </p:cNvPicPr>
          <p:nvPr/>
        </p:nvPicPr>
        <p:blipFill>
          <a:blip r:embed="rId4"/>
          <a:stretch>
            <a:fillRect/>
          </a:stretch>
        </p:blipFill>
        <p:spPr>
          <a:xfrm>
            <a:off x="2813656" y="5049362"/>
            <a:ext cx="3103398" cy="3993038"/>
          </a:xfrm>
          <a:prstGeom prst="rect">
            <a:avLst/>
          </a:prstGeom>
        </p:spPr>
      </p:pic>
    </p:spTree>
    <p:extLst>
      <p:ext uri="{BB962C8B-B14F-4D97-AF65-F5344CB8AC3E}">
        <p14:creationId xmlns:p14="http://schemas.microsoft.com/office/powerpoint/2010/main" val="128077564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63" name="音楽自動生成の先行研究"/>
          <p:cNvSpPr txBox="1">
            <a:spLocks noGrp="1"/>
          </p:cNvSpPr>
          <p:nvPr>
            <p:ph type="title"/>
          </p:nvPr>
        </p:nvSpPr>
        <p:spPr>
          <a:prstGeom prst="rect">
            <a:avLst/>
          </a:prstGeom>
        </p:spPr>
        <p:txBody>
          <a:bodyPr>
            <a:normAutofit fontScale="90000"/>
          </a:bodyPr>
          <a:lstStyle>
            <a:lvl1pPr defTabSz="549148">
              <a:spcBef>
                <a:spcPts val="2100"/>
              </a:spcBef>
              <a:defRPr sz="4888">
                <a:latin typeface="ヒラギノ角ゴ ProN W3"/>
                <a:ea typeface="ヒラギノ角ゴ ProN W3"/>
                <a:cs typeface="ヒラギノ角ゴ ProN W3"/>
                <a:sym typeface="ヒラギノ角ゴ ProN W3"/>
              </a:defRPr>
            </a:lvl1pPr>
          </a:lstStyle>
          <a:p>
            <a:r>
              <a:rPr dirty="0">
                <a:latin typeface="Hiragino Kaku Gothic Pro W3" charset="-128"/>
                <a:ea typeface="Hiragino Kaku Gothic Pro W3" charset="-128"/>
                <a:cs typeface="Hiragino Kaku Gothic Pro W3" charset="-128"/>
              </a:rPr>
              <a:t>音楽自動生成の先行研究</a:t>
            </a:r>
          </a:p>
        </p:txBody>
      </p:sp>
      <p:sp>
        <p:nvSpPr>
          <p:cNvPr id="165" name="Amper music 音楽ジャンルと雰囲気を選ぶだけで、誰でも作曲が可能…"/>
          <p:cNvSpPr txBox="1">
            <a:spLocks noGrp="1"/>
          </p:cNvSpPr>
          <p:nvPr>
            <p:ph type="body" idx="1"/>
          </p:nvPr>
        </p:nvSpPr>
        <p:spPr>
          <a:prstGeom prst="rect">
            <a:avLst/>
          </a:prstGeom>
        </p:spPr>
        <p:txBody>
          <a:bodyPr/>
          <a:lstStyle/>
          <a:p>
            <a:pPr>
              <a:defRPr sz="3600">
                <a:latin typeface="ヒラギノ角ゴ ProN W3"/>
                <a:ea typeface="ヒラギノ角ゴ ProN W3"/>
                <a:cs typeface="ヒラギノ角ゴ ProN W3"/>
                <a:sym typeface="ヒラギノ角ゴ ProN W3"/>
              </a:defRPr>
            </a:pPr>
            <a:endParaRPr lang="en-US" dirty="0" smtClean="0">
              <a:latin typeface="Hiragino Kaku Gothic Pro W3" charset="-128"/>
              <a:ea typeface="Hiragino Kaku Gothic Pro W3" charset="-128"/>
              <a:cs typeface="Hiragino Kaku Gothic Pro W3" charset="-128"/>
            </a:endParaRPr>
          </a:p>
          <a:p>
            <a:pPr>
              <a:defRPr sz="3600">
                <a:latin typeface="ヒラギノ角ゴ ProN W3"/>
                <a:ea typeface="ヒラギノ角ゴ ProN W3"/>
                <a:cs typeface="ヒラギノ角ゴ ProN W3"/>
                <a:sym typeface="ヒラギノ角ゴ ProN W3"/>
              </a:defRPr>
            </a:pPr>
            <a:r>
              <a:rPr dirty="0" smtClean="0">
                <a:latin typeface="Hiragino Kaku Gothic Pro W3" charset="-128"/>
                <a:ea typeface="Hiragino Kaku Gothic Pro W3" charset="-128"/>
                <a:cs typeface="Hiragino Kaku Gothic Pro W3" charset="-128"/>
              </a:rPr>
              <a:t>Amper </a:t>
            </a:r>
            <a:r>
              <a:rPr dirty="0">
                <a:latin typeface="Hiragino Kaku Gothic Pro W3" charset="-128"/>
                <a:ea typeface="Hiragino Kaku Gothic Pro W3" charset="-128"/>
                <a:cs typeface="Hiragino Kaku Gothic Pro W3" charset="-128"/>
              </a:rPr>
              <a:t>music</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音楽ジャンルと雰囲気を選ぶだけで、誰でも作曲が可能</a:t>
            </a:r>
          </a:p>
          <a:p>
            <a:pPr>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deepjazz</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与えたジャズのMIDIデータで深層学習を行い、それを基に新たなジャズ楽曲を生成するAI</a:t>
            </a:r>
          </a:p>
          <a:p>
            <a:pPr marL="0" indent="0">
              <a:buSzTx/>
              <a:buFontTx/>
              <a:buNone/>
              <a:defRPr sz="3600">
                <a:solidFill>
                  <a:srgbClr val="941100"/>
                </a:solidFill>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0" indent="0" algn="ctr">
              <a:buSzTx/>
              <a:buFontTx/>
              <a:buNone/>
              <a:defRPr sz="3600" u="sng">
                <a:solidFill>
                  <a:srgbClr val="5E5E5E"/>
                </a:solidFill>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ミュージシャン(人間)</a:t>
            </a:r>
            <a:r>
              <a:rPr dirty="0" smtClean="0">
                <a:latin typeface="Hiragino Kaku Gothic Pro W3" charset="-128"/>
                <a:ea typeface="Hiragino Kaku Gothic Pro W3" charset="-128"/>
                <a:cs typeface="Hiragino Kaku Gothic Pro W3" charset="-128"/>
              </a:rPr>
              <a:t>の模倣を</a:t>
            </a:r>
            <a:r>
              <a:rPr lang="en-US" dirty="0" smtClean="0">
                <a:latin typeface="Hiragino Kaku Gothic Pro W3" charset="-128"/>
                <a:ea typeface="Hiragino Kaku Gothic Pro W3" charset="-128"/>
                <a:cs typeface="Hiragino Kaku Gothic Pro W3" charset="-128"/>
              </a:rPr>
              <a:t/>
            </a:r>
            <a:br>
              <a:rPr lang="en-US" dirty="0" smtClean="0">
                <a:latin typeface="Hiragino Kaku Gothic Pro W3" charset="-128"/>
                <a:ea typeface="Hiragino Kaku Gothic Pro W3" charset="-128"/>
                <a:cs typeface="Hiragino Kaku Gothic Pro W3" charset="-128"/>
              </a:rPr>
            </a:br>
            <a:r>
              <a:rPr dirty="0" smtClean="0">
                <a:latin typeface="Hiragino Kaku Gothic Pro W3" charset="-128"/>
                <a:ea typeface="Hiragino Kaku Gothic Pro W3" charset="-128"/>
                <a:cs typeface="Hiragino Kaku Gothic Pro W3" charset="-128"/>
              </a:rPr>
              <a:t>行っているシステムは</a:t>
            </a:r>
            <a:r>
              <a:rPr lang="ja-JP" altLang="en-US" dirty="0" smtClean="0">
                <a:latin typeface="Hiragino Kaku Gothic Pro W3" charset="-128"/>
                <a:ea typeface="Hiragino Kaku Gothic Pro W3" charset="-128"/>
                <a:cs typeface="Hiragino Kaku Gothic Pro W3" charset="-128"/>
              </a:rPr>
              <a:t>少ない</a:t>
            </a:r>
            <a:endParaRPr dirty="0">
              <a:latin typeface="Hiragino Kaku Gothic Pro W3" charset="-128"/>
              <a:ea typeface="Hiragino Kaku Gothic Pro W3" charset="-128"/>
              <a:cs typeface="Hiragino Kaku Gothic Pro W3" charset="-128"/>
            </a:endParaRPr>
          </a:p>
        </p:txBody>
      </p:sp>
      <p:sp>
        <p:nvSpPr>
          <p:cNvPr id="7" name="概要"/>
          <p:cNvSpPr txBox="1"/>
          <p:nvPr/>
        </p:nvSpPr>
        <p:spPr>
          <a:xfrm>
            <a:off x="4214191" y="128502"/>
            <a:ext cx="8503784" cy="53347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本プロジェクトの目標と目的</a:t>
            </a:r>
            <a:endParaRPr dirty="0">
              <a:latin typeface="Hiragino Kaku Gothic Pro W3" charset="-128"/>
              <a:ea typeface="Hiragino Kaku Gothic Pro W3" charset="-128"/>
              <a:cs typeface="Hiragino Kaku Gothic Pro W3" charset="-128"/>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音楽にはたくさんのジャンルがあるのにジャズにしたのはなぜ？…"/>
          <p:cNvSpPr txBox="1">
            <a:spLocks noGrp="1"/>
          </p:cNvSpPr>
          <p:nvPr>
            <p:ph type="body" idx="1"/>
          </p:nvPr>
        </p:nvSpPr>
        <p:spPr>
          <a:xfrm>
            <a:off x="571500" y="1803400"/>
            <a:ext cx="11861800" cy="7239000"/>
          </a:xfrm>
          <a:prstGeom prst="rect">
            <a:avLst/>
          </a:prstGeom>
        </p:spPr>
        <p:txBody>
          <a:bodyPr/>
          <a:lstStyle/>
          <a:p>
            <a:pPr marL="0" indent="0">
              <a:buSzTx/>
              <a:buFontTx/>
              <a:buNone/>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642937" indent="-642937">
              <a:buSzPct val="100000"/>
              <a:buFontTx/>
              <a:buAutoNum type="alphaUcPeriod" startAt="17"/>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音楽にはたくさんのジャンルがあるのにジャズにしたのはなぜ？</a:t>
            </a:r>
          </a:p>
          <a:p>
            <a:pPr marL="1214437" lvl="1" indent="-642937">
              <a:buSzPct val="100000"/>
              <a:buFontTx/>
              <a:buAutoNum type="alphaUcPeriod"/>
              <a:defRPr sz="3600">
                <a:latin typeface="ヒラギノ角ゴ ProN W3"/>
                <a:ea typeface="ヒラギノ角ゴ ProN W3"/>
                <a:cs typeface="ヒラギノ角ゴ ProN W3"/>
                <a:sym typeface="ヒラギノ角ゴ ProN W3"/>
              </a:defRPr>
            </a:pPr>
            <a:endParaRPr lang="en-US" dirty="0" smtClean="0">
              <a:latin typeface="Hiragino Kaku Gothic Pro W3" charset="-128"/>
              <a:ea typeface="Hiragino Kaku Gothic Pro W3" charset="-128"/>
              <a:cs typeface="Hiragino Kaku Gothic Pro W3" charset="-128"/>
            </a:endParaRPr>
          </a:p>
          <a:p>
            <a:pPr marL="1214437" lvl="1" indent="-642937">
              <a:buSzPct val="100000"/>
              <a:buFontTx/>
              <a:buAutoNum type="alphaUcPeriod"/>
              <a:defRPr sz="3600">
                <a:latin typeface="ヒラギノ角ゴ ProN W3"/>
                <a:ea typeface="ヒラギノ角ゴ ProN W3"/>
                <a:cs typeface="ヒラギノ角ゴ ProN W3"/>
                <a:sym typeface="ヒラギノ角ゴ ProN W3"/>
              </a:defRPr>
            </a:pPr>
            <a:r>
              <a:rPr dirty="0" smtClean="0">
                <a:latin typeface="Hiragino Kaku Gothic Pro W3" charset="-128"/>
                <a:ea typeface="Hiragino Kaku Gothic Pro W3" charset="-128"/>
                <a:cs typeface="Hiragino Kaku Gothic Pro W3" charset="-128"/>
              </a:rPr>
              <a:t>アドリブは演奏者の経験や感じ方によってその都度変化し</a:t>
            </a:r>
            <a:r>
              <a:rPr dirty="0">
                <a:latin typeface="Hiragino Kaku Gothic Pro W3" charset="-128"/>
                <a:ea typeface="Hiragino Kaku Gothic Pro W3" charset="-128"/>
                <a:cs typeface="Hiragino Kaku Gothic Pro W3" charset="-128"/>
              </a:rPr>
              <a:t>、演奏者の特徴が強く反映されるため。模倣した結果がわかりやすいため。</a:t>
            </a:r>
          </a:p>
          <a:p>
            <a:pPr marL="642937" indent="-642937">
              <a:buSzPct val="100000"/>
              <a:buFontTx/>
              <a:buAutoNum type="alphaUcPeriod" startAt="17"/>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p:txBody>
      </p:sp>
      <p:sp>
        <p:nvSpPr>
          <p:cNvPr id="168"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169" name="Q&amp;A"/>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Q&amp;A</a:t>
            </a:r>
          </a:p>
        </p:txBody>
      </p:sp>
      <p:sp>
        <p:nvSpPr>
          <p:cNvPr id="6" name="概要"/>
          <p:cNvSpPr txBox="1"/>
          <p:nvPr/>
        </p:nvSpPr>
        <p:spPr>
          <a:xfrm>
            <a:off x="4214191" y="128502"/>
            <a:ext cx="8503784" cy="53347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本プロジェクトの目標と目的</a:t>
            </a:r>
            <a:endParaRPr dirty="0">
              <a:latin typeface="Hiragino Kaku Gothic Pro W3" charset="-128"/>
              <a:ea typeface="Hiragino Kaku Gothic Pro W3" charset="-128"/>
              <a:cs typeface="Hiragino Kaku Gothic Pro W3" charset="-128"/>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マイルス・デイヴィス ジャズの巨匠と呼ばれる人！常にいろいろなジャンルのジャズの最先端にいた人！…"/>
          <p:cNvSpPr txBox="1">
            <a:spLocks noGrp="1"/>
          </p:cNvSpPr>
          <p:nvPr>
            <p:ph type="body" idx="1"/>
          </p:nvPr>
        </p:nvSpPr>
        <p:spPr>
          <a:xfrm>
            <a:off x="571500" y="1803400"/>
            <a:ext cx="11861800" cy="7239000"/>
          </a:xfrm>
          <a:prstGeom prst="rect">
            <a:avLst/>
          </a:prstGeom>
        </p:spPr>
        <p:txBody>
          <a:bodyPr/>
          <a:lstStyle/>
          <a:p>
            <a:pPr marL="528637" indent="-528637">
              <a:defRPr sz="3600">
                <a:latin typeface="ヒラギノ角ゴ ProN W3"/>
                <a:ea typeface="ヒラギノ角ゴ ProN W3"/>
                <a:cs typeface="ヒラギノ角ゴ ProN W3"/>
                <a:sym typeface="ヒラギノ角ゴ ProN W3"/>
              </a:defRPr>
            </a:pPr>
            <a:endParaRPr lang="en-US" dirty="0" smtClean="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dirty="0" smtClean="0">
                <a:latin typeface="Hiragino Kaku Gothic Pro W3" charset="-128"/>
                <a:ea typeface="Hiragino Kaku Gothic Pro W3" charset="-128"/>
                <a:cs typeface="Hiragino Kaku Gothic Pro W3" charset="-128"/>
              </a:rPr>
              <a:t>マイルス</a:t>
            </a:r>
            <a:r>
              <a:rPr dirty="0">
                <a:latin typeface="Hiragino Kaku Gothic Pro W3" charset="-128"/>
                <a:ea typeface="Hiragino Kaku Gothic Pro W3" charset="-128"/>
                <a:cs typeface="Hiragino Kaku Gothic Pro W3" charset="-128"/>
              </a:rPr>
              <a:t>・デイヴィス</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ジャズの巨匠と呼ばれる人！常にいろいろなジャンルのジャズの最先端にいた人！</a:t>
            </a:r>
          </a:p>
          <a:p>
            <a:pPr marL="528637" indent="-528637">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チャーリーパーカー</a:t>
            </a:r>
            <a:br>
              <a:rPr dirty="0">
                <a:latin typeface="Hiragino Kaku Gothic Pro W3" charset="-128"/>
                <a:ea typeface="Hiragino Kaku Gothic Pro W3" charset="-128"/>
                <a:cs typeface="Hiragino Kaku Gothic Pro W3" charset="-128"/>
              </a:rPr>
            </a:br>
            <a:r>
              <a:rPr dirty="0">
                <a:latin typeface="Hiragino Kaku Gothic Pro W3" charset="-128"/>
                <a:ea typeface="Hiragino Kaku Gothic Pro W3" charset="-128"/>
                <a:cs typeface="Hiragino Kaku Gothic Pro W3" charset="-128"/>
              </a:rPr>
              <a:t>マイルス・デイヴィスのお師匠さん！つまりジャズのすごい人！</a:t>
            </a:r>
          </a:p>
          <a:p>
            <a:pPr marL="998537" lvl="1" indent="-528637">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528637" indent="-528637">
              <a:defRPr sz="3600">
                <a:latin typeface="ヒラギノ角ゴ ProN W3"/>
                <a:ea typeface="ヒラギノ角ゴ ProN W3"/>
                <a:cs typeface="ヒラギノ角ゴ ProN W3"/>
                <a:sym typeface="ヒラギノ角ゴ ProN W3"/>
              </a:defRPr>
            </a:pPr>
            <a:r>
              <a:rPr dirty="0">
                <a:latin typeface="Hiragino Kaku Gothic Pro W3" charset="-128"/>
                <a:ea typeface="Hiragino Kaku Gothic Pro W3" charset="-128"/>
                <a:cs typeface="Hiragino Kaku Gothic Pro W3" charset="-128"/>
              </a:rPr>
              <a:t>詳しくはポスターを参照してください。</a:t>
            </a:r>
          </a:p>
        </p:txBody>
      </p:sp>
      <p:sp>
        <p:nvSpPr>
          <p:cNvPr id="173"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latin typeface="Hiragino Kaku Gothic Pro W3" charset="-128"/>
              <a:ea typeface="Hiragino Kaku Gothic Pro W3" charset="-128"/>
              <a:cs typeface="Hiragino Kaku Gothic Pro W3" charset="-128"/>
            </a:endParaRPr>
          </a:p>
        </p:txBody>
      </p:sp>
      <p:sp>
        <p:nvSpPr>
          <p:cNvPr id="174" name="誰を模倣するのか？"/>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dirty="0">
                <a:latin typeface="Hiragino Kaku Gothic Pro W3" charset="-128"/>
                <a:ea typeface="Hiragino Kaku Gothic Pro W3" charset="-128"/>
                <a:cs typeface="Hiragino Kaku Gothic Pro W3" charset="-128"/>
              </a:rPr>
              <a:t>誰を模倣するのか？</a:t>
            </a:r>
          </a:p>
        </p:txBody>
      </p:sp>
      <p:sp>
        <p:nvSpPr>
          <p:cNvPr id="6" name="概要"/>
          <p:cNvSpPr txBox="1"/>
          <p:nvPr/>
        </p:nvSpPr>
        <p:spPr>
          <a:xfrm>
            <a:off x="4214191" y="128502"/>
            <a:ext cx="8503784" cy="53347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lang="ja-JP" altLang="en-US" dirty="0" smtClean="0">
                <a:latin typeface="Hiragino Kaku Gothic Pro W3" charset="-128"/>
                <a:ea typeface="Hiragino Kaku Gothic Pro W3" charset="-128"/>
                <a:cs typeface="Hiragino Kaku Gothic Pro W3" charset="-128"/>
              </a:rPr>
              <a:t>本プロジェクトの目標と目的</a:t>
            </a:r>
            <a:endParaRPr dirty="0">
              <a:latin typeface="Hiragino Kaku Gothic Pro W3" charset="-128"/>
              <a:ea typeface="Hiragino Kaku Gothic Pro W3" charset="-128"/>
              <a:cs typeface="Hiragino Kaku Gothic Pro W3" charset="-128"/>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Fractal.png" descr="Fractal.png"/>
          <p:cNvPicPr>
            <a:picLocks noGrp="1" noChangeAspect="1"/>
          </p:cNvPicPr>
          <p:nvPr>
            <p:ph type="pic" idx="13"/>
          </p:nvPr>
        </p:nvPicPr>
        <p:blipFill>
          <a:blip r:embed="rId3">
            <a:extLst/>
          </a:blip>
          <a:srcRect l="13" r="88763"/>
          <a:stretch>
            <a:fillRect/>
          </a:stretch>
        </p:blipFill>
        <p:spPr>
          <a:prstGeom prst="rect">
            <a:avLst/>
          </a:prstGeom>
        </p:spPr>
      </p:pic>
      <p:sp>
        <p:nvSpPr>
          <p:cNvPr id="207" name="線"/>
          <p:cNvSpPr>
            <a:spLocks noGrp="1"/>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208" name="学習システムの概要"/>
          <p:cNvSpPr txBox="1">
            <a:spLocks noGrp="1"/>
          </p:cNvSpPr>
          <p:nvPr>
            <p:ph type="title"/>
          </p:nvPr>
        </p:nvSpPr>
        <p:spPr>
          <a:xfrm>
            <a:off x="571499" y="395759"/>
            <a:ext cx="6451601" cy="7213601"/>
          </a:xfrm>
          <a:prstGeom prst="rect">
            <a:avLst/>
          </a:prstGeom>
        </p:spPr>
        <p:txBody>
          <a:bodyPr/>
          <a:lstStyle>
            <a:lvl1pPr>
              <a:defRPr sz="4800">
                <a:latin typeface="ヒラギノ角ゴ Pro W3"/>
                <a:ea typeface="ヒラギノ角ゴ Pro W3"/>
                <a:cs typeface="ヒラギノ角ゴ Pro W3"/>
                <a:sym typeface="ヒラギノ角ゴ Pro W3"/>
              </a:defRPr>
            </a:lvl1pPr>
          </a:lstStyle>
          <a:p>
            <a:r>
              <a:t>学習システムの概要</a:t>
            </a:r>
          </a:p>
        </p:txBody>
      </p:sp>
      <p:sp>
        <p:nvSpPr>
          <p:cNvPr id="209" name="本プロジェクトの目標と目的…"/>
          <p:cNvSpPr txBox="1">
            <a:spLocks noGrp="1"/>
          </p:cNvSpPr>
          <p:nvPr>
            <p:ph type="body" sz="quarter" idx="1"/>
          </p:nvPr>
        </p:nvSpPr>
        <p:spPr>
          <a:xfrm>
            <a:off x="105792" y="81075"/>
            <a:ext cx="5397501" cy="4071498"/>
          </a:xfrm>
          <a:prstGeom prst="rect">
            <a:avLst/>
          </a:prstGeom>
        </p:spPr>
        <p:txBody>
          <a:bodyPr/>
          <a:lstStyle/>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a:t>本プロジェクトの目標と目的</a:t>
            </a:r>
          </a:p>
          <a:p>
            <a:pPr marL="500062" indent="-500062" algn="l">
              <a:lnSpc>
                <a:spcPct val="100000"/>
              </a:lnSpc>
              <a:spcBef>
                <a:spcPts val="1800"/>
              </a:spcBef>
              <a:buSzPct val="100000"/>
              <a:buAutoNum type="arabicPeriod"/>
              <a:defRPr sz="2800" i="0">
                <a:solidFill>
                  <a:srgbClr val="941100"/>
                </a:solidFill>
                <a:latin typeface="ヒラギノ角ゴ Pro W3"/>
                <a:ea typeface="ヒラギノ角ゴ Pro W3"/>
                <a:cs typeface="ヒラギノ角ゴ Pro W3"/>
                <a:sym typeface="ヒラギノ角ゴ Pro W3"/>
              </a:defRPr>
            </a:pPr>
            <a:r>
              <a:rPr dirty="0" smtClean="0">
                <a:solidFill>
                  <a:schemeClr val="accent4"/>
                </a:solidFill>
              </a:rPr>
              <a:t>学習システムの概要</a:t>
            </a:r>
            <a:endParaRPr dirty="0">
              <a:solidFill>
                <a:schemeClr val="accent4"/>
              </a:solidFill>
            </a:endParaRPr>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lang="ja-JP" altLang="en-US" dirty="0" smtClean="0"/>
              <a:t>結果</a:t>
            </a:r>
            <a:endParaRPr lang="en-US" altLang="ja-JP" dirty="0" smtClean="0"/>
          </a:p>
          <a:p>
            <a:pPr marL="500062" indent="-500062" algn="l">
              <a:lnSpc>
                <a:spcPct val="100000"/>
              </a:lnSpc>
              <a:spcBef>
                <a:spcPts val="1800"/>
              </a:spcBef>
              <a:buSzPct val="100000"/>
              <a:buAutoNum type="arabicPeriod"/>
              <a:defRPr sz="2800" i="0">
                <a:solidFill>
                  <a:srgbClr val="5C5C5C"/>
                </a:solidFill>
                <a:latin typeface="ヒラギノ角ゴ Pro W3"/>
                <a:ea typeface="ヒラギノ角ゴ Pro W3"/>
                <a:cs typeface="ヒラギノ角ゴ Pro W3"/>
                <a:sym typeface="ヒラギノ角ゴ Pro W3"/>
              </a:defRPr>
            </a:pPr>
            <a:r>
              <a:rPr dirty="0" smtClean="0"/>
              <a:t>まとめ</a:t>
            </a:r>
            <a:endParaRPr dirty="0"/>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本プロジェクトでは…"/>
          <p:cNvSpPr txBox="1">
            <a:spLocks noGrp="1"/>
          </p:cNvSpPr>
          <p:nvPr>
            <p:ph type="body" idx="1"/>
          </p:nvPr>
        </p:nvSpPr>
        <p:spPr>
          <a:xfrm>
            <a:off x="571500" y="1803400"/>
            <a:ext cx="11861800" cy="7239000"/>
          </a:xfrm>
          <a:prstGeom prst="rect">
            <a:avLst/>
          </a:prstGeom>
        </p:spPr>
        <p:txBody>
          <a:bodyPr/>
          <a:lstStyle/>
          <a:p>
            <a:pPr marL="0" indent="0">
              <a:buSzTx/>
              <a:buFontTx/>
              <a:buNone/>
              <a:defRPr sz="3600">
                <a:latin typeface="ヒラギノ角ゴ ProN W3"/>
                <a:ea typeface="ヒラギノ角ゴ ProN W3"/>
                <a:cs typeface="ヒラギノ角ゴ ProN W3"/>
                <a:sym typeface="ヒラギノ角ゴ ProN W3"/>
              </a:defRPr>
            </a:pPr>
            <a:endParaRPr lang="en-US" dirty="0" smtClean="0">
              <a:latin typeface="Hiragino Kaku Gothic Pro W3" charset="-128"/>
              <a:ea typeface="Hiragino Kaku Gothic Pro W3" charset="-128"/>
              <a:cs typeface="Hiragino Kaku Gothic Pro W3" charset="-128"/>
            </a:endParaRPr>
          </a:p>
          <a:p>
            <a:pPr marL="0" indent="0">
              <a:buSzTx/>
              <a:buFontTx/>
              <a:buNone/>
              <a:defRPr sz="3600">
                <a:latin typeface="ヒラギノ角ゴ ProN W3"/>
                <a:ea typeface="ヒラギノ角ゴ ProN W3"/>
                <a:cs typeface="ヒラギノ角ゴ ProN W3"/>
                <a:sym typeface="ヒラギノ角ゴ ProN W3"/>
              </a:defRPr>
            </a:pPr>
            <a:r>
              <a:rPr dirty="0" smtClean="0">
                <a:latin typeface="Hiragino Kaku Gothic Pro W3" charset="-128"/>
                <a:ea typeface="Hiragino Kaku Gothic Pro W3" charset="-128"/>
                <a:cs typeface="Hiragino Kaku Gothic Pro W3" charset="-128"/>
              </a:rPr>
              <a:t>本プロジェクトでは</a:t>
            </a:r>
            <a:r>
              <a:rPr dirty="0">
                <a:latin typeface="Hiragino Kaku Gothic Pro W3" charset="-128"/>
                <a:ea typeface="Hiragino Kaku Gothic Pro W3" charset="-128"/>
                <a:cs typeface="Hiragino Kaku Gothic Pro W3" charset="-128"/>
              </a:rPr>
              <a:t/>
            </a:r>
            <a:br>
              <a:rPr dirty="0">
                <a:latin typeface="Hiragino Kaku Gothic Pro W3" charset="-128"/>
                <a:ea typeface="Hiragino Kaku Gothic Pro W3" charset="-128"/>
                <a:cs typeface="Hiragino Kaku Gothic Pro W3" charset="-128"/>
              </a:rPr>
            </a:br>
            <a:endParaRPr dirty="0">
              <a:latin typeface="Hiragino Kaku Gothic Pro W3" charset="-128"/>
              <a:ea typeface="Hiragino Kaku Gothic Pro W3" charset="-128"/>
              <a:cs typeface="Hiragino Kaku Gothic Pro W3" charset="-128"/>
            </a:endParaRPr>
          </a:p>
          <a:p>
            <a:pPr marL="469900" lvl="1" indent="0">
              <a:buNone/>
              <a:defRPr sz="3600">
                <a:solidFill>
                  <a:srgbClr val="941100"/>
                </a:solidFill>
                <a:latin typeface="ヒラギノ角ゴ ProN W3"/>
                <a:ea typeface="ヒラギノ角ゴ ProN W3"/>
                <a:cs typeface="ヒラギノ角ゴ ProN W3"/>
                <a:sym typeface="ヒラギノ角ゴ ProN W3"/>
              </a:defRPr>
            </a:pPr>
            <a:r>
              <a:rPr dirty="0" smtClean="0">
                <a:solidFill>
                  <a:schemeClr val="accent4"/>
                </a:solidFill>
                <a:latin typeface="Hiragino Kaku Gothic Pro W3" charset="-128"/>
                <a:ea typeface="Hiragino Kaku Gothic Pro W3" charset="-128"/>
                <a:cs typeface="Hiragino Kaku Gothic Pro W3" charset="-128"/>
              </a:rPr>
              <a:t>リカレントニュ</a:t>
            </a:r>
            <a:r>
              <a:rPr dirty="0">
                <a:solidFill>
                  <a:schemeClr val="accent4"/>
                </a:solidFill>
                <a:latin typeface="Hiragino Kaku Gothic Pro W3" charset="-128"/>
                <a:ea typeface="Hiragino Kaku Gothic Pro W3" charset="-128"/>
                <a:cs typeface="Hiragino Kaku Gothic Pro W3" charset="-128"/>
              </a:rPr>
              <a:t>ーラルネットワーク</a:t>
            </a:r>
          </a:p>
          <a:p>
            <a:pPr marL="528637" indent="-528637">
              <a:defRPr sz="3600">
                <a:latin typeface="ヒラギノ角ゴ ProN W3"/>
                <a:ea typeface="ヒラギノ角ゴ ProN W3"/>
                <a:cs typeface="ヒラギノ角ゴ ProN W3"/>
                <a:sym typeface="ヒラギノ角ゴ ProN W3"/>
              </a:defRPr>
            </a:pPr>
            <a:endParaRPr dirty="0">
              <a:latin typeface="Hiragino Kaku Gothic Pro W3" charset="-128"/>
              <a:ea typeface="Hiragino Kaku Gothic Pro W3" charset="-128"/>
              <a:cs typeface="Hiragino Kaku Gothic Pro W3" charset="-128"/>
            </a:endParaRPr>
          </a:p>
          <a:p>
            <a:pPr marL="0" indent="0">
              <a:buSzTx/>
              <a:buFontTx/>
              <a:buNone/>
              <a:defRPr sz="3600">
                <a:latin typeface="ヒラギノ角ゴ ProN W3"/>
                <a:ea typeface="ヒラギノ角ゴ ProN W3"/>
                <a:cs typeface="ヒラギノ角ゴ ProN W3"/>
                <a:sym typeface="ヒラギノ角ゴ ProN W3"/>
              </a:defRPr>
            </a:pPr>
            <a:r>
              <a:rPr dirty="0" smtClean="0">
                <a:latin typeface="Hiragino Kaku Gothic Pro W3" charset="-128"/>
                <a:ea typeface="Hiragino Kaku Gothic Pro W3" charset="-128"/>
                <a:cs typeface="Hiragino Kaku Gothic Pro W3" charset="-128"/>
              </a:rPr>
              <a:t>による音楽自動生成を</a:t>
            </a:r>
            <a:r>
              <a:rPr lang="ja-JP" altLang="en-US" dirty="0" smtClean="0">
                <a:latin typeface="Hiragino Kaku Gothic Pro W3" charset="-128"/>
                <a:ea typeface="Hiragino Kaku Gothic Pro W3" charset="-128"/>
                <a:cs typeface="Hiragino Kaku Gothic Pro W3" charset="-128"/>
              </a:rPr>
              <a:t>試みた</a:t>
            </a:r>
            <a:r>
              <a:rPr dirty="0" smtClean="0">
                <a:latin typeface="Hiragino Kaku Gothic Pro W3" charset="-128"/>
                <a:ea typeface="Hiragino Kaku Gothic Pro W3" charset="-128"/>
                <a:cs typeface="Hiragino Kaku Gothic Pro W3" charset="-128"/>
              </a:rPr>
              <a:t>。</a:t>
            </a:r>
            <a:endParaRPr dirty="0">
              <a:latin typeface="Hiragino Kaku Gothic Pro W3" charset="-128"/>
              <a:ea typeface="Hiragino Kaku Gothic Pro W3" charset="-128"/>
              <a:cs typeface="Hiragino Kaku Gothic Pro W3" charset="-128"/>
            </a:endParaRPr>
          </a:p>
        </p:txBody>
      </p:sp>
      <p:sp>
        <p:nvSpPr>
          <p:cNvPr id="505" name="線"/>
          <p:cNvSpPr>
            <a:spLocks noGrp="1"/>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ヒラギノ角ゴ ProN W3"/>
                <a:ea typeface="ヒラギノ角ゴ ProN W3"/>
                <a:cs typeface="ヒラギノ角ゴ ProN W3"/>
                <a:sym typeface="ヒラギノ角ゴ ProN W3"/>
              </a:defRPr>
            </a:pPr>
            <a:endParaRPr/>
          </a:p>
        </p:txBody>
      </p:sp>
      <p:sp>
        <p:nvSpPr>
          <p:cNvPr id="506" name="学習システムの概要"/>
          <p:cNvSpPr txBox="1">
            <a:spLocks noGrp="1"/>
          </p:cNvSpPr>
          <p:nvPr>
            <p:ph type="title"/>
          </p:nvPr>
        </p:nvSpPr>
        <p:spPr>
          <a:prstGeom prst="rect">
            <a:avLst/>
          </a:prstGeom>
        </p:spPr>
        <p:txBody>
          <a:bodyPr>
            <a:normAutofit fontScale="90000"/>
          </a:bodyPr>
          <a:lstStyle>
            <a:lvl1pPr defTabSz="549148">
              <a:spcBef>
                <a:spcPts val="2100"/>
              </a:spcBef>
              <a:defRPr sz="4888" cap="none">
                <a:latin typeface="ヒラギノ角ゴ ProN W3"/>
                <a:ea typeface="ヒラギノ角ゴ ProN W3"/>
                <a:cs typeface="ヒラギノ角ゴ ProN W3"/>
                <a:sym typeface="ヒラギノ角ゴ ProN W3"/>
              </a:defRPr>
            </a:lvl1pPr>
          </a:lstStyle>
          <a:p>
            <a:r>
              <a:rPr dirty="0">
                <a:latin typeface="Hiragino Kaku Gothic Pro W3" charset="-128"/>
                <a:ea typeface="Hiragino Kaku Gothic Pro W3" charset="-128"/>
                <a:cs typeface="Hiragino Kaku Gothic Pro W3" charset="-128"/>
              </a:rPr>
              <a:t>学習システムの概要</a:t>
            </a:r>
          </a:p>
        </p:txBody>
      </p:sp>
      <p:sp>
        <p:nvSpPr>
          <p:cNvPr id="507" name="学習システムの概要"/>
          <p:cNvSpPr txBox="1"/>
          <p:nvPr/>
        </p:nvSpPr>
        <p:spPr>
          <a:xfrm>
            <a:off x="8618771" y="128502"/>
            <a:ext cx="4099205" cy="5334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0">
                <a:latin typeface="ヒラギノ角ゴ ProN W3"/>
                <a:ea typeface="ヒラギノ角ゴ ProN W3"/>
                <a:cs typeface="ヒラギノ角ゴ ProN W3"/>
                <a:sym typeface="ヒラギノ角ゴ ProN W3"/>
              </a:defRPr>
            </a:lvl1pPr>
          </a:lstStyle>
          <a:p>
            <a:r>
              <a:rPr>
                <a:latin typeface="Hiragino Kaku Gothic Pro W3" charset="-128"/>
                <a:ea typeface="Hiragino Kaku Gothic Pro W3" charset="-128"/>
                <a:cs typeface="Hiragino Kaku Gothic Pro W3" charset="-128"/>
              </a:rPr>
              <a:t>学習システムの概要</a:t>
            </a: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1400"/>
          </a:spcBef>
          <a:spcAft>
            <a:spcPts val="0"/>
          </a:spcAft>
          <a:buClrTx/>
          <a:buSzTx/>
          <a:buFontTx/>
          <a:buNone/>
          <a:tabLst/>
          <a:defRPr kumimoji="0" sz="2800" b="0" i="1" u="none" strike="noStrike" cap="none" spc="28" normalizeH="0" baseline="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1245</TotalTime>
  <Words>2129</Words>
  <Application>Microsoft Macintosh PowerPoint</Application>
  <PresentationFormat>ユーザー設定</PresentationFormat>
  <Paragraphs>480</Paragraphs>
  <Slides>49</Slides>
  <Notes>47</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49</vt:i4>
      </vt:variant>
    </vt:vector>
  </HeadingPairs>
  <TitlesOfParts>
    <vt:vector size="63" baseType="lpstr">
      <vt:lpstr>Baskerville</vt:lpstr>
      <vt:lpstr>Cambria Math</vt:lpstr>
      <vt:lpstr>DIN Alternate</vt:lpstr>
      <vt:lpstr>DIN Condensed</vt:lpstr>
      <vt:lpstr>Helvetica Neue</vt:lpstr>
      <vt:lpstr>Hiragino Kaku Gothic Pro W3</vt:lpstr>
      <vt:lpstr>Hiragino Kaku Gothic Pro W6</vt:lpstr>
      <vt:lpstr>Hiragino Kaku Gothic ProN W3</vt:lpstr>
      <vt:lpstr>Hiragino Kaku Gothic ProN W6</vt:lpstr>
      <vt:lpstr>Iowan Old Style</vt:lpstr>
      <vt:lpstr>Zapf Dingbats</vt:lpstr>
      <vt:lpstr>ヒラギノ角ゴ Pro W3</vt:lpstr>
      <vt:lpstr>ヒラギノ角ゴ ProN W3</vt:lpstr>
      <vt:lpstr>New_Template9</vt:lpstr>
      <vt:lpstr>フラクタル×ジャズ</vt:lpstr>
      <vt:lpstr> 概要</vt:lpstr>
      <vt:lpstr> 本プロジェクトの 目標と目的</vt:lpstr>
      <vt:lpstr>目標</vt:lpstr>
      <vt:lpstr>音楽自動生成の先行研究</vt:lpstr>
      <vt:lpstr>Q&amp;A</vt:lpstr>
      <vt:lpstr>誰を模倣するのか？</vt:lpstr>
      <vt:lpstr>学習システムの概要</vt:lpstr>
      <vt:lpstr>学習システムの概要</vt:lpstr>
      <vt:lpstr>RNNの背景</vt:lpstr>
      <vt:lpstr>RNNを用いた研究・利用方法</vt:lpstr>
      <vt:lpstr>RNNの特徴</vt:lpstr>
      <vt:lpstr>RNNの特徴</vt:lpstr>
      <vt:lpstr>学習パターン1</vt:lpstr>
      <vt:lpstr>学習パターン1</vt:lpstr>
      <vt:lpstr>学習パターン2</vt:lpstr>
      <vt:lpstr>学習パターン2</vt:lpstr>
      <vt:lpstr>学習パターン2</vt:lpstr>
      <vt:lpstr>学習システムの概要</vt:lpstr>
      <vt:lpstr>RNN</vt:lpstr>
      <vt:lpstr>入力データ</vt:lpstr>
      <vt:lpstr>学習システムの概要</vt:lpstr>
      <vt:lpstr>学習システムの概要</vt:lpstr>
      <vt:lpstr>学習システムの概要</vt:lpstr>
      <vt:lpstr>学習システムの概要</vt:lpstr>
      <vt:lpstr>学習システムの概要</vt:lpstr>
      <vt:lpstr>学習システムの概要</vt:lpstr>
      <vt:lpstr>学習システムの概要</vt:lpstr>
      <vt:lpstr>学習システムの概要</vt:lpstr>
      <vt:lpstr>学習システムの概要</vt:lpstr>
      <vt:lpstr>結果</vt:lpstr>
      <vt:lpstr>コルモゴロフ・スミルノフ検定の実施</vt:lpstr>
      <vt:lpstr>K.C Bluesの音の分布</vt:lpstr>
      <vt:lpstr>コルモゴロフ・スミルノフ検定の実施</vt:lpstr>
      <vt:lpstr>コルモゴロフ・スミルノフ検定の実施</vt:lpstr>
      <vt:lpstr>RNNの実装</vt:lpstr>
      <vt:lpstr>RNNの実装</vt:lpstr>
      <vt:lpstr>考察</vt:lpstr>
      <vt:lpstr>考察</vt:lpstr>
      <vt:lpstr>考察</vt:lpstr>
      <vt:lpstr>考察</vt:lpstr>
      <vt:lpstr>考察</vt:lpstr>
      <vt:lpstr>考察</vt:lpstr>
      <vt:lpstr> まとめ</vt:lpstr>
      <vt:lpstr>まとめ</vt:lpstr>
      <vt:lpstr>課題</vt:lpstr>
      <vt:lpstr>プロジェクト学習を通して</vt:lpstr>
      <vt:lpstr>参考文献</vt:lpstr>
      <vt:lpstr>参考文献</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フラクタル×ジャズ</dc:title>
  <cp:lastModifiedBy>近藤渚紗</cp:lastModifiedBy>
  <cp:revision>49</cp:revision>
  <dcterms:modified xsi:type="dcterms:W3CDTF">2017-12-13T07:15:33Z</dcterms:modified>
</cp:coreProperties>
</file>